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66" r:id="rId8"/>
    <p:sldId id="267" r:id="rId9"/>
    <p:sldId id="268" r:id="rId10"/>
    <p:sldId id="269" r:id="rId11"/>
    <p:sldId id="270" r:id="rId12"/>
    <p:sldId id="272" r:id="rId13"/>
    <p:sldId id="273" r:id="rId14"/>
    <p:sldId id="275" r:id="rId15"/>
    <p:sldId id="278" r:id="rId16"/>
    <p:sldId id="279" r:id="rId17"/>
    <p:sldId id="280" r:id="rId18"/>
    <p:sldId id="257"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E1F00"/>
    <a:srgbClr val="1B311F"/>
    <a:srgbClr val="422C16"/>
    <a:srgbClr val="0C788E"/>
    <a:srgbClr val="006666"/>
    <a:srgbClr val="0099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52" autoAdjust="0"/>
  </p:normalViewPr>
  <p:slideViewPr>
    <p:cSldViewPr>
      <p:cViewPr>
        <p:scale>
          <a:sx n="100" d="100"/>
          <a:sy n="100" d="100"/>
        </p:scale>
        <p:origin x="-34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1DD72F6-0114-487B-9E61-FF1128E241A0}"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CD9943F-1CBF-4051-91EF-A61DF89E58C3}"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190D2E-47C0-48C6-B614-A04B210AA090}"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C84CC22-52E4-4713-AC8A-389D41DCBD41}"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C110CE1-F1F4-466B-8D7A-CD66301370EE}"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0A926C7-B2D1-4C9D-BEFE-CA00A47914EB}"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CD1FB19-F88E-439F-96F8-42481E3549B1}"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330DFE8-F7D0-4B63-89E3-A2DBA7CCB375}"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F7B0C15-70F1-45F2-869E-BBC651022A8B}"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9214ED3-33EF-40A0-AB5B-E68FE213C945}"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3722535-AC5A-43D5-B332-2FA81AE31609}"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52AD8B7-89C2-4DE6-A8C2-AD3D3628D4DD}"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170"/>
          <p:cNvSpPr>
            <a:spLocks noGrp="1" noChangeArrowheads="1"/>
          </p:cNvSpPr>
          <p:nvPr>
            <p:ph type="ctrTitle"/>
          </p:nvPr>
        </p:nvSpPr>
        <p:spPr>
          <a:xfrm>
            <a:off x="3419475" y="4292600"/>
            <a:ext cx="4968875" cy="500063"/>
          </a:xfrm>
        </p:spPr>
        <p:txBody>
          <a:bodyPr/>
          <a:lstStyle/>
          <a:p>
            <a:pPr algn="l" eaLnBrk="1" hangingPunct="1"/>
            <a:r>
              <a:rPr lang="es-ES" sz="2800" b="1" smtClean="0">
                <a:solidFill>
                  <a:schemeClr val="bg1"/>
                </a:solidFill>
              </a:rPr>
              <a:t>Que Somos, que hacemos</a:t>
            </a:r>
          </a:p>
        </p:txBody>
      </p:sp>
      <p:pic>
        <p:nvPicPr>
          <p:cNvPr id="4" name="3 Imagen" descr="SIV.png"/>
          <p:cNvPicPr>
            <a:picLocks noChangeAspect="1"/>
          </p:cNvPicPr>
          <p:nvPr/>
        </p:nvPicPr>
        <p:blipFill>
          <a:blip r:embed="rId3" cstate="print"/>
          <a:stretch>
            <a:fillRect/>
          </a:stretch>
        </p:blipFill>
        <p:spPr>
          <a:xfrm>
            <a:off x="5292080" y="5229200"/>
            <a:ext cx="957623" cy="936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6300788" y="5373688"/>
            <a:ext cx="0"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3" name="11 CuadroTexto"/>
          <p:cNvSpPr txBox="1">
            <a:spLocks noChangeArrowheads="1"/>
          </p:cNvSpPr>
          <p:nvPr/>
        </p:nvSpPr>
        <p:spPr bwMode="auto">
          <a:xfrm>
            <a:off x="6372225" y="5445125"/>
            <a:ext cx="1873250" cy="600075"/>
          </a:xfrm>
          <a:prstGeom prst="rect">
            <a:avLst/>
          </a:prstGeom>
          <a:noFill/>
          <a:ln w="9525">
            <a:solidFill>
              <a:schemeClr val="bg2"/>
            </a:solidFill>
            <a:miter lim="800000"/>
            <a:headEnd/>
            <a:tailEnd/>
          </a:ln>
        </p:spPr>
        <p:txBody>
          <a:bodyPr anchor="ctr" anchorCtr="1">
            <a:spAutoFit/>
          </a:bodyPr>
          <a:lstStyle/>
          <a:p>
            <a:r>
              <a:rPr lang="es-VE" sz="1100" b="1">
                <a:solidFill>
                  <a:schemeClr val="bg1"/>
                </a:solidFill>
                <a:latin typeface="Century Gothic" pitchFamily="34" charset="0"/>
              </a:rPr>
              <a:t>Asociación Civil</a:t>
            </a:r>
          </a:p>
          <a:p>
            <a:r>
              <a:rPr lang="es-VE" sz="1100" b="1">
                <a:solidFill>
                  <a:schemeClr val="bg1"/>
                </a:solidFill>
                <a:latin typeface="Century Gothic" pitchFamily="34" charset="0"/>
              </a:rPr>
              <a:t>Scouts Independientes</a:t>
            </a:r>
          </a:p>
          <a:p>
            <a:r>
              <a:rPr lang="es-VE" sz="1100" b="1">
                <a:solidFill>
                  <a:schemeClr val="bg1"/>
                </a:solidFill>
                <a:latin typeface="Century Gothic" pitchFamily="34" charset="0"/>
              </a:rPr>
              <a:t>De Venezuela.</a:t>
            </a:r>
            <a:endParaRPr lang="en-US" sz="1100" b="1">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274638"/>
            <a:ext cx="8229600" cy="706437"/>
          </a:xfrm>
        </p:spPr>
        <p:txBody>
          <a:bodyPr/>
          <a:lstStyle/>
          <a:p>
            <a:pPr algn="r"/>
            <a:r>
              <a:rPr lang="es-VE" sz="2000" smtClean="0"/>
              <a:t/>
            </a:r>
            <a:br>
              <a:rPr lang="es-VE" sz="2000" smtClean="0"/>
            </a:br>
            <a:r>
              <a:rPr lang="es-VE" sz="2000" smtClean="0"/>
              <a:t/>
            </a:r>
            <a:br>
              <a:rPr lang="es-VE" sz="2000" smtClean="0"/>
            </a:br>
            <a:r>
              <a:rPr lang="es-VE" sz="2000" smtClean="0"/>
              <a:t/>
            </a:r>
            <a:br>
              <a:rPr lang="es-VE" sz="2000" smtClean="0"/>
            </a:br>
            <a:r>
              <a:rPr lang="es-VE" sz="2000" smtClean="0"/>
              <a:t/>
            </a:r>
            <a:br>
              <a:rPr lang="es-VE" sz="2000" smtClean="0"/>
            </a:br>
            <a:r>
              <a:rPr lang="es-VE" sz="2000" b="1" smtClean="0"/>
              <a:t>Direcciones Nacionales.</a:t>
            </a:r>
            <a:br>
              <a:rPr lang="es-VE" sz="2000" b="1" smtClean="0"/>
            </a:br>
            <a:r>
              <a:rPr lang="es-VE" sz="2000" b="1" smtClean="0"/>
              <a:t/>
            </a:r>
            <a:br>
              <a:rPr lang="es-VE" sz="2000" b="1" smtClean="0"/>
            </a:br>
            <a:r>
              <a:rPr lang="es-VE" sz="2000" b="1" smtClean="0"/>
              <a:t/>
            </a:r>
            <a:br>
              <a:rPr lang="es-VE" sz="2000" b="1" smtClean="0"/>
            </a:br>
            <a:r>
              <a:rPr lang="es-VE" sz="2000" b="1" smtClean="0"/>
              <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69"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pic>
        <p:nvPicPr>
          <p:cNvPr id="28" name="27 Imagen" descr="pOLITICAS.png"/>
          <p:cNvPicPr>
            <a:picLocks noChangeAspect="1"/>
          </p:cNvPicPr>
          <p:nvPr/>
        </p:nvPicPr>
        <p:blipFill>
          <a:blip r:embed="rId3" cstate="print"/>
          <a:srcRect/>
          <a:stretch>
            <a:fillRect/>
          </a:stretch>
        </p:blipFill>
        <p:spPr bwMode="auto">
          <a:xfrm>
            <a:off x="2124075" y="1052513"/>
            <a:ext cx="4427538"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err="1" smtClean="0"/>
              <a:t>Direccion</a:t>
            </a:r>
            <a:r>
              <a:rPr lang="es-VE" sz="2000" b="1" dirty="0" smtClean="0"/>
              <a:t> Nacional</a:t>
            </a:r>
            <a:br>
              <a:rPr lang="es-VE" sz="2000" b="1" dirty="0" smtClean="0"/>
            </a:br>
            <a:r>
              <a:rPr lang="es-VE" sz="2000" b="1" dirty="0" smtClean="0"/>
              <a:t>de Programa de Jovenes.</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93"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12295" name="7 CuadroTexto"/>
          <p:cNvSpPr txBox="1">
            <a:spLocks noChangeArrowheads="1"/>
          </p:cNvSpPr>
          <p:nvPr/>
        </p:nvSpPr>
        <p:spPr bwMode="auto">
          <a:xfrm>
            <a:off x="684213" y="1196975"/>
            <a:ext cx="7920037" cy="922338"/>
          </a:xfrm>
          <a:prstGeom prst="rect">
            <a:avLst/>
          </a:prstGeom>
          <a:noFill/>
          <a:ln w="9525">
            <a:noFill/>
            <a:miter lim="800000"/>
            <a:headEnd/>
            <a:tailEnd/>
          </a:ln>
        </p:spPr>
        <p:txBody>
          <a:bodyPr>
            <a:spAutoFit/>
          </a:bodyPr>
          <a:lstStyle/>
          <a:p>
            <a:r>
              <a:rPr lang="es-VE"/>
              <a:t>Como su nombre lo indica es la dirección nacional encargada de velar por la correcta implementación del programa, a los receptores de programa de la institución</a:t>
            </a:r>
          </a:p>
        </p:txBody>
      </p:sp>
      <p:sp>
        <p:nvSpPr>
          <p:cNvPr id="12296" name="8 CuadroTexto"/>
          <p:cNvSpPr txBox="1">
            <a:spLocks noChangeArrowheads="1"/>
          </p:cNvSpPr>
          <p:nvPr/>
        </p:nvSpPr>
        <p:spPr bwMode="auto">
          <a:xfrm>
            <a:off x="971550" y="2205038"/>
            <a:ext cx="6121400" cy="4246562"/>
          </a:xfrm>
          <a:prstGeom prst="rect">
            <a:avLst/>
          </a:prstGeom>
          <a:noFill/>
          <a:ln w="9525">
            <a:noFill/>
            <a:miter lim="800000"/>
            <a:headEnd/>
            <a:tailEnd/>
          </a:ln>
        </p:spPr>
        <p:txBody>
          <a:bodyPr>
            <a:spAutoFit/>
          </a:bodyPr>
          <a:lstStyle/>
          <a:p>
            <a:r>
              <a:rPr lang="es-VE"/>
              <a:t>Sus funciones son:</a:t>
            </a:r>
          </a:p>
          <a:p>
            <a:pPr>
              <a:buFont typeface="Arial" charset="0"/>
              <a:buChar char="•"/>
            </a:pPr>
            <a:r>
              <a:rPr lang="es-VE"/>
              <a:t>1.-Realizar los Eventos Nacionales e Internacionales que ha bien tenga la institución.</a:t>
            </a:r>
          </a:p>
          <a:p>
            <a:pPr>
              <a:buFont typeface="Arial" charset="0"/>
              <a:buChar char="•"/>
            </a:pPr>
            <a:r>
              <a:rPr lang="es-VE"/>
              <a:t>2.-Realizar en todo el territorio nacional los cursos para jóvenes tanto a nivel de Tropa Scout y Esculta como de Clan y tribu.</a:t>
            </a:r>
          </a:p>
          <a:p>
            <a:pPr>
              <a:buFont typeface="Arial" charset="0"/>
              <a:buChar char="•"/>
            </a:pPr>
            <a:r>
              <a:rPr lang="es-VE"/>
              <a:t>3.-Revisar periódicamente ls Planes de Adelanto y elevar las consultas necesarias a nuestros Grupos.</a:t>
            </a:r>
          </a:p>
          <a:p>
            <a:pPr>
              <a:buFont typeface="Arial" charset="0"/>
              <a:buChar char="•"/>
            </a:pPr>
            <a:r>
              <a:rPr lang="es-VE"/>
              <a:t>4.-Nombrar a los comisionados Nacionales por Rama y a los comisionados por Entidad.</a:t>
            </a:r>
          </a:p>
          <a:p>
            <a:pPr>
              <a:buFont typeface="Arial" charset="0"/>
              <a:buChar char="•"/>
            </a:pPr>
            <a:r>
              <a:rPr lang="es-VE"/>
              <a:t>5.-Brindar apoyo y asesoría a los Jefes de Delegación de eventos internacionales.</a:t>
            </a:r>
          </a:p>
          <a:p>
            <a:pPr>
              <a:buFont typeface="Arial" charset="0"/>
              <a:buChar char="•"/>
            </a:pPr>
            <a:r>
              <a:rPr lang="es-VE"/>
              <a:t>6.-Desarrollar los manuales y actualizarlos según las revisiones del plan de adelanto scout.</a:t>
            </a:r>
          </a:p>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6">
                                            <p:txEl>
                                              <p:pRg st="1" end="1"/>
                                            </p:txEl>
                                          </p:spTgt>
                                        </p:tgtEl>
                                        <p:attrNameLst>
                                          <p:attrName>style.visibility</p:attrName>
                                        </p:attrNameLst>
                                      </p:cBhvr>
                                      <p:to>
                                        <p:strVal val="visible"/>
                                      </p:to>
                                    </p:set>
                                    <p:anim calcmode="lin" valueType="num">
                                      <p:cBhvr additive="base">
                                        <p:cTn id="7" dur="500" fill="hold"/>
                                        <p:tgtEl>
                                          <p:spTgt spid="122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6">
                                            <p:txEl>
                                              <p:pRg st="2" end="2"/>
                                            </p:txEl>
                                          </p:spTgt>
                                        </p:tgtEl>
                                        <p:attrNameLst>
                                          <p:attrName>style.visibility</p:attrName>
                                        </p:attrNameLst>
                                      </p:cBhvr>
                                      <p:to>
                                        <p:strVal val="visible"/>
                                      </p:to>
                                    </p:set>
                                    <p:anim calcmode="lin" valueType="num">
                                      <p:cBhvr additive="base">
                                        <p:cTn id="13" dur="500" fill="hold"/>
                                        <p:tgtEl>
                                          <p:spTgt spid="122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6">
                                            <p:txEl>
                                              <p:pRg st="3" end="3"/>
                                            </p:txEl>
                                          </p:spTgt>
                                        </p:tgtEl>
                                        <p:attrNameLst>
                                          <p:attrName>style.visibility</p:attrName>
                                        </p:attrNameLst>
                                      </p:cBhvr>
                                      <p:to>
                                        <p:strVal val="visible"/>
                                      </p:to>
                                    </p:set>
                                    <p:anim calcmode="lin" valueType="num">
                                      <p:cBhvr additive="base">
                                        <p:cTn id="19" dur="500" fill="hold"/>
                                        <p:tgtEl>
                                          <p:spTgt spid="122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6">
                                            <p:txEl>
                                              <p:pRg st="4" end="4"/>
                                            </p:txEl>
                                          </p:spTgt>
                                        </p:tgtEl>
                                        <p:attrNameLst>
                                          <p:attrName>style.visibility</p:attrName>
                                        </p:attrNameLst>
                                      </p:cBhvr>
                                      <p:to>
                                        <p:strVal val="visible"/>
                                      </p:to>
                                    </p:set>
                                    <p:anim calcmode="lin" valueType="num">
                                      <p:cBhvr additive="base">
                                        <p:cTn id="25" dur="500" fill="hold"/>
                                        <p:tgtEl>
                                          <p:spTgt spid="1229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6">
                                            <p:txEl>
                                              <p:pRg st="5" end="5"/>
                                            </p:txEl>
                                          </p:spTgt>
                                        </p:tgtEl>
                                        <p:attrNameLst>
                                          <p:attrName>style.visibility</p:attrName>
                                        </p:attrNameLst>
                                      </p:cBhvr>
                                      <p:to>
                                        <p:strVal val="visible"/>
                                      </p:to>
                                    </p:set>
                                    <p:anim calcmode="lin" valueType="num">
                                      <p:cBhvr additive="base">
                                        <p:cTn id="31" dur="500" fill="hold"/>
                                        <p:tgtEl>
                                          <p:spTgt spid="1229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6">
                                            <p:txEl>
                                              <p:pRg st="6" end="6"/>
                                            </p:txEl>
                                          </p:spTgt>
                                        </p:tgtEl>
                                        <p:attrNameLst>
                                          <p:attrName>style.visibility</p:attrName>
                                        </p:attrNameLst>
                                      </p:cBhvr>
                                      <p:to>
                                        <p:strVal val="visible"/>
                                      </p:to>
                                    </p:set>
                                    <p:anim calcmode="lin" valueType="num">
                                      <p:cBhvr additive="base">
                                        <p:cTn id="37" dur="500" fill="hold"/>
                                        <p:tgtEl>
                                          <p:spTgt spid="1229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err="1" smtClean="0"/>
              <a:t>Direccion</a:t>
            </a:r>
            <a:r>
              <a:rPr lang="es-VE" sz="2000" b="1" dirty="0" smtClean="0"/>
              <a:t> Nacional</a:t>
            </a:r>
            <a:br>
              <a:rPr lang="es-VE" sz="2000" b="1" dirty="0" smtClean="0"/>
            </a:br>
            <a:r>
              <a:rPr lang="es-VE" sz="2000" b="1" dirty="0" smtClean="0"/>
              <a:t>de Adiestramiento Adulto.</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1"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14343" name="10 CuadroTexto"/>
          <p:cNvSpPr txBox="1">
            <a:spLocks noChangeArrowheads="1"/>
          </p:cNvSpPr>
          <p:nvPr/>
        </p:nvSpPr>
        <p:spPr bwMode="auto">
          <a:xfrm>
            <a:off x="1116013" y="1196975"/>
            <a:ext cx="7704137" cy="1754188"/>
          </a:xfrm>
          <a:prstGeom prst="rect">
            <a:avLst/>
          </a:prstGeom>
          <a:noFill/>
          <a:ln w="9525">
            <a:noFill/>
            <a:miter lim="800000"/>
            <a:headEnd/>
            <a:tailEnd/>
          </a:ln>
        </p:spPr>
        <p:txBody>
          <a:bodyPr>
            <a:spAutoFit/>
          </a:bodyPr>
          <a:lstStyle/>
          <a:p>
            <a:pPr algn="just"/>
            <a:r>
              <a:rPr lang="es-VE"/>
              <a:t>Es la dirección encargada del proceso de Adiestramiento y capacitación de nuestros Adultos Scouts, tiene como objetivo enseñar las competencias necesarias para poder desarrollar el método scout a través del programa.</a:t>
            </a:r>
          </a:p>
          <a:p>
            <a:endParaRPr lang="es-VE"/>
          </a:p>
          <a:p>
            <a:r>
              <a:rPr lang="es-VE"/>
              <a:t>Sus funciones son:</a:t>
            </a:r>
          </a:p>
        </p:txBody>
      </p:sp>
      <p:sp>
        <p:nvSpPr>
          <p:cNvPr id="12" name="11 CuadroTexto"/>
          <p:cNvSpPr txBox="1">
            <a:spLocks noChangeArrowheads="1"/>
          </p:cNvSpPr>
          <p:nvPr/>
        </p:nvSpPr>
        <p:spPr bwMode="auto">
          <a:xfrm>
            <a:off x="1187450" y="2997200"/>
            <a:ext cx="5905500" cy="3138488"/>
          </a:xfrm>
          <a:prstGeom prst="rect">
            <a:avLst/>
          </a:prstGeom>
          <a:noFill/>
          <a:ln w="9525">
            <a:noFill/>
            <a:miter lim="800000"/>
            <a:headEnd/>
            <a:tailEnd/>
          </a:ln>
        </p:spPr>
        <p:txBody>
          <a:bodyPr>
            <a:spAutoFit/>
          </a:bodyPr>
          <a:lstStyle/>
          <a:p>
            <a:pPr>
              <a:buFont typeface="Wingdings" pitchFamily="2" charset="2"/>
              <a:buChar char="§"/>
            </a:pPr>
            <a:r>
              <a:rPr lang="es-VE"/>
              <a:t>1.-Desarrollo de programas anuales de Adiestramiento dependiendo de las necesidades de los grupos scouts.</a:t>
            </a:r>
          </a:p>
          <a:p>
            <a:pPr>
              <a:buFont typeface="Wingdings" pitchFamily="2" charset="2"/>
              <a:buChar char="§"/>
            </a:pPr>
            <a:r>
              <a:rPr lang="es-VE"/>
              <a:t>2.-Desarrollo de Manuales, hojas técnicas y ayudas para nuestros adultos, que ayuden al desarrollo de sus capacidades de dirección y liderazgo.</a:t>
            </a:r>
          </a:p>
          <a:p>
            <a:pPr>
              <a:buFont typeface="Wingdings" pitchFamily="2" charset="2"/>
              <a:buChar char="§"/>
            </a:pPr>
            <a:r>
              <a:rPr lang="es-VE"/>
              <a:t>3.-Montaje completo del esquema de Adiestramiento hasta la insignia de madera.</a:t>
            </a:r>
          </a:p>
          <a:p>
            <a:pPr>
              <a:buFont typeface="Wingdings" pitchFamily="2" charset="2"/>
              <a:buChar char="§"/>
            </a:pPr>
            <a:r>
              <a:rPr lang="es-VE"/>
              <a:t>4.-Actualizcion de manuales y  titulos que utilizan nuestros adultos.</a:t>
            </a:r>
          </a:p>
          <a:p>
            <a:pPr>
              <a:buFont typeface="Wingdings" pitchFamily="2" charset="2"/>
              <a:buChar char="§"/>
            </a:pPr>
            <a:r>
              <a:rPr lang="es-VE"/>
              <a:t>5.-Impartir el Adiestramiento Adulto basado en el esquema GILWELL.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err="1" smtClean="0"/>
              <a:t>Direccion</a:t>
            </a:r>
            <a:r>
              <a:rPr lang="es-VE" sz="2000" b="1" dirty="0" smtClean="0"/>
              <a:t> Nacional</a:t>
            </a:r>
            <a:br>
              <a:rPr lang="es-VE" sz="2000" b="1" dirty="0" smtClean="0"/>
            </a:br>
            <a:r>
              <a:rPr lang="es-VE" sz="2000" b="1" dirty="0" smtClean="0"/>
              <a:t>de Adiestramiento Adulto.</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5"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5288" y="1282493"/>
            <a:ext cx="6913562" cy="49169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err="1" smtClean="0"/>
              <a:t>Direccion</a:t>
            </a:r>
            <a:r>
              <a:rPr lang="es-VE" sz="2000" b="1" dirty="0" smtClean="0"/>
              <a:t> Nacional</a:t>
            </a:r>
            <a:br>
              <a:rPr lang="es-VE" sz="2000" b="1" dirty="0" smtClean="0"/>
            </a:br>
            <a:r>
              <a:rPr lang="es-VE" sz="2000" b="1" dirty="0" smtClean="0"/>
              <a:t>de Operaciones.</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9" name="10 CuadroTexto"/>
          <p:cNvSpPr txBox="1">
            <a:spLocks noChangeArrowheads="1"/>
          </p:cNvSpPr>
          <p:nvPr/>
        </p:nvSpPr>
        <p:spPr bwMode="auto">
          <a:xfrm>
            <a:off x="1116013" y="1196975"/>
            <a:ext cx="7704137" cy="3970338"/>
          </a:xfrm>
          <a:prstGeom prst="rect">
            <a:avLst/>
          </a:prstGeom>
          <a:noFill/>
          <a:ln w="9525">
            <a:noFill/>
            <a:miter lim="800000"/>
            <a:headEnd/>
            <a:tailEnd/>
          </a:ln>
        </p:spPr>
        <p:txBody>
          <a:bodyPr>
            <a:spAutoFit/>
          </a:bodyPr>
          <a:lstStyle/>
          <a:p>
            <a:pPr algn="just"/>
            <a:r>
              <a:rPr lang="es-VE"/>
              <a:t>Es la dirección encargada del proceso de Apertura y Consolidación de los Grupos Scouts en todo el territorio nacional, posee un equipo nacional de expansión que monitorea y abre facilidades para que mas grupos se aperturen a nivel nacional </a:t>
            </a:r>
          </a:p>
          <a:p>
            <a:endParaRPr lang="es-VE"/>
          </a:p>
          <a:p>
            <a:r>
              <a:rPr lang="es-VE"/>
              <a:t>Sus funciones son:</a:t>
            </a:r>
          </a:p>
          <a:p>
            <a:endParaRPr lang="es-VE"/>
          </a:p>
          <a:p>
            <a:pPr>
              <a:buFont typeface="Wingdings" pitchFamily="2" charset="2"/>
              <a:buChar char="§"/>
            </a:pPr>
            <a:r>
              <a:rPr lang="es-VE"/>
              <a:t>1.-Es la dirección encargada de poner en funcionamiento la Operación Registro de todos los años.</a:t>
            </a:r>
          </a:p>
          <a:p>
            <a:pPr>
              <a:buFont typeface="Wingdings" pitchFamily="2" charset="2"/>
              <a:buChar char="§"/>
            </a:pPr>
            <a:r>
              <a:rPr lang="es-VE"/>
              <a:t>2.-Mantener la Base de Datos de la Institución al día.</a:t>
            </a:r>
          </a:p>
          <a:p>
            <a:pPr>
              <a:buFont typeface="Wingdings" pitchFamily="2" charset="2"/>
              <a:buChar char="§"/>
            </a:pPr>
            <a:r>
              <a:rPr lang="es-VE"/>
              <a:t>3.-Brinda apoyo a los grupos scouts en su proceso de inicio en nuestra organización.</a:t>
            </a:r>
          </a:p>
          <a:p>
            <a:pPr>
              <a:buFont typeface="Wingdings" pitchFamily="2" charset="2"/>
              <a:buChar char="§"/>
            </a:pPr>
            <a:r>
              <a:rPr lang="es-VE"/>
              <a:t>4.-Provee información vital a las direcciones de Programa de jóvenes y Adiestramiento Adulto.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 calcmode="lin" valueType="num">
                                      <p:cBhvr additive="base">
                                        <p:cTn id="1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smtClean="0"/>
              <a:t>Dirección </a:t>
            </a:r>
            <a:r>
              <a:rPr lang="es-VE" sz="2000" b="1" dirty="0" smtClean="0"/>
              <a:t>Nacional</a:t>
            </a:r>
            <a:br>
              <a:rPr lang="es-VE" sz="2000" b="1" dirty="0" smtClean="0"/>
            </a:br>
            <a:r>
              <a:rPr lang="es-VE" sz="2000" b="1" dirty="0" smtClean="0"/>
              <a:t>de Campo Escuela.</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85"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10" name="10 CuadroTexto"/>
          <p:cNvSpPr txBox="1">
            <a:spLocks noChangeArrowheads="1"/>
          </p:cNvSpPr>
          <p:nvPr/>
        </p:nvSpPr>
        <p:spPr bwMode="auto">
          <a:xfrm>
            <a:off x="1116013" y="1196975"/>
            <a:ext cx="7704137" cy="3140075"/>
          </a:xfrm>
          <a:prstGeom prst="rect">
            <a:avLst/>
          </a:prstGeom>
          <a:noFill/>
          <a:ln w="9525">
            <a:noFill/>
            <a:miter lim="800000"/>
            <a:headEnd/>
            <a:tailEnd/>
          </a:ln>
        </p:spPr>
        <p:txBody>
          <a:bodyPr>
            <a:spAutoFit/>
          </a:bodyPr>
          <a:lstStyle/>
          <a:p>
            <a:pPr algn="just"/>
            <a:r>
              <a:rPr lang="es-VE"/>
              <a:t>Es la dirección encargada del Mantenimiento, Protección y Reglamento de todos los terrenos que ha bien tenga la institución y en especial de nuestro campo escuela el CUJI.</a:t>
            </a:r>
          </a:p>
          <a:p>
            <a:endParaRPr lang="es-VE"/>
          </a:p>
          <a:p>
            <a:r>
              <a:rPr lang="es-VE"/>
              <a:t>Sus funciones son:</a:t>
            </a:r>
          </a:p>
          <a:p>
            <a:endParaRPr lang="es-VE"/>
          </a:p>
          <a:p>
            <a:pPr>
              <a:buFont typeface="Wingdings" pitchFamily="2" charset="2"/>
              <a:buChar char="§"/>
            </a:pPr>
            <a:r>
              <a:rPr lang="es-VE"/>
              <a:t>1.-Hacer Cumplir el correcto uso de nuestro Campo Escuela.</a:t>
            </a:r>
          </a:p>
          <a:p>
            <a:pPr>
              <a:buFont typeface="Wingdings" pitchFamily="2" charset="2"/>
              <a:buChar char="§"/>
            </a:pPr>
            <a:r>
              <a:rPr lang="es-VE"/>
              <a:t>2.-Llevar los registros y las estadísticas de uso del Campo Escuela.</a:t>
            </a:r>
          </a:p>
          <a:p>
            <a:pPr>
              <a:buFont typeface="Wingdings" pitchFamily="2" charset="2"/>
              <a:buChar char="§"/>
            </a:pPr>
            <a:r>
              <a:rPr lang="es-VE"/>
              <a:t>3.-Elevar el presupuesto de Gastos al Consejo Nacional</a:t>
            </a:r>
          </a:p>
          <a:p>
            <a:pPr>
              <a:buFont typeface="Wingdings" pitchFamily="2" charset="2"/>
              <a:buChar char="§"/>
            </a:pPr>
            <a:r>
              <a:rPr lang="es-VE"/>
              <a:t>4.-Canalizar junto con los Grupos Scouts los servicios a nuestro Campo Escuela.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 calcmode="lin" valueType="num">
                                      <p:cBhvr additive="base">
                                        <p:cTn id="1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 calcmode="lin" valueType="num">
                                      <p:cBhvr additive="base">
                                        <p:cTn id="2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err="1" smtClean="0"/>
              <a:t>Direccion</a:t>
            </a:r>
            <a:r>
              <a:rPr lang="es-VE" sz="2000" b="1" dirty="0" smtClean="0"/>
              <a:t> Nacional</a:t>
            </a:r>
            <a:br>
              <a:rPr lang="es-VE" sz="2000" b="1" dirty="0" smtClean="0"/>
            </a:br>
            <a:r>
              <a:rPr lang="es-VE" sz="2000" b="1" dirty="0" smtClean="0"/>
              <a:t>de Campo Escuela.</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09"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pic>
        <p:nvPicPr>
          <p:cNvPr id="8" name="7 Imagen" descr="Copia de Foto0498.jpg"/>
          <p:cNvPicPr>
            <a:picLocks noChangeAspect="1"/>
          </p:cNvPicPr>
          <p:nvPr/>
        </p:nvPicPr>
        <p:blipFill>
          <a:blip r:embed="rId3" cstate="print"/>
          <a:srcRect/>
          <a:stretch>
            <a:fillRect/>
          </a:stretch>
        </p:blipFill>
        <p:spPr bwMode="auto">
          <a:xfrm>
            <a:off x="6516688" y="1557338"/>
            <a:ext cx="2393950" cy="3192462"/>
          </a:xfrm>
          <a:prstGeom prst="rect">
            <a:avLst/>
          </a:prstGeom>
          <a:noFill/>
          <a:ln w="9525">
            <a:noFill/>
            <a:miter lim="800000"/>
            <a:headEnd/>
            <a:tailEnd/>
          </a:ln>
        </p:spPr>
      </p:pic>
      <p:pic>
        <p:nvPicPr>
          <p:cNvPr id="9" name="8 Imagen" descr="Foto0423.jpg"/>
          <p:cNvPicPr>
            <a:picLocks noChangeAspect="1"/>
          </p:cNvPicPr>
          <p:nvPr/>
        </p:nvPicPr>
        <p:blipFill>
          <a:blip r:embed="rId4" cstate="print"/>
          <a:srcRect/>
          <a:stretch>
            <a:fillRect/>
          </a:stretch>
        </p:blipFill>
        <p:spPr bwMode="auto">
          <a:xfrm>
            <a:off x="4067175" y="1557338"/>
            <a:ext cx="2395538" cy="3194050"/>
          </a:xfrm>
          <a:prstGeom prst="rect">
            <a:avLst/>
          </a:prstGeom>
          <a:noFill/>
          <a:ln w="9525">
            <a:noFill/>
            <a:miter lim="800000"/>
            <a:headEnd/>
            <a:tailEnd/>
          </a:ln>
        </p:spPr>
      </p:pic>
      <p:pic>
        <p:nvPicPr>
          <p:cNvPr id="11" name="10 Imagen" descr="Foto0456.jpg"/>
          <p:cNvPicPr>
            <a:picLocks noChangeAspect="1"/>
          </p:cNvPicPr>
          <p:nvPr/>
        </p:nvPicPr>
        <p:blipFill>
          <a:blip r:embed="rId5" cstate="print"/>
          <a:srcRect/>
          <a:stretch>
            <a:fillRect/>
          </a:stretch>
        </p:blipFill>
        <p:spPr bwMode="auto">
          <a:xfrm>
            <a:off x="1619250" y="1557338"/>
            <a:ext cx="2378075" cy="3168650"/>
          </a:xfrm>
          <a:prstGeom prst="rect">
            <a:avLst/>
          </a:prstGeom>
          <a:noFill/>
          <a:ln w="9525">
            <a:noFill/>
            <a:miter lim="800000"/>
            <a:headEnd/>
            <a:tailEnd/>
          </a:ln>
        </p:spPr>
      </p:pic>
      <p:pic>
        <p:nvPicPr>
          <p:cNvPr id="12" name="11 Imagen" descr="Logo el Cuji.png"/>
          <p:cNvPicPr>
            <a:picLocks noChangeAspect="1"/>
          </p:cNvPicPr>
          <p:nvPr/>
        </p:nvPicPr>
        <p:blipFill>
          <a:blip r:embed="rId6" cstate="print"/>
          <a:srcRect/>
          <a:stretch>
            <a:fillRect/>
          </a:stretch>
        </p:blipFill>
        <p:spPr bwMode="auto">
          <a:xfrm>
            <a:off x="0" y="1989138"/>
            <a:ext cx="2205038" cy="2205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274638"/>
            <a:ext cx="8229600" cy="706437"/>
          </a:xfrm>
        </p:spPr>
        <p:txBody>
          <a:bodyPr/>
          <a:lstStyle/>
          <a:p>
            <a:pPr algn="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dirty="0" smtClean="0"/>
              <a:t/>
            </a:r>
            <a:br>
              <a:rPr lang="es-VE" sz="2000" dirty="0" smtClean="0"/>
            </a:br>
            <a:r>
              <a:rPr lang="es-VE" sz="2000" b="1" dirty="0" err="1" smtClean="0"/>
              <a:t>Direccion</a:t>
            </a:r>
            <a:r>
              <a:rPr lang="es-VE" sz="2000" b="1" dirty="0" smtClean="0"/>
              <a:t> Nacional</a:t>
            </a:r>
            <a:br>
              <a:rPr lang="es-VE" sz="2000" b="1" dirty="0" smtClean="0"/>
            </a:br>
            <a:r>
              <a:rPr lang="es-VE" sz="2000" b="1" dirty="0" smtClean="0"/>
              <a:t>de Administración y Finanzas.</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r>
              <a:rPr lang="es-VE" sz="2000" b="1" dirty="0" smtClean="0"/>
              <a:t/>
            </a:r>
            <a:br>
              <a:rPr lang="es-VE" sz="2000" b="1" dirty="0" smtClean="0"/>
            </a:br>
            <a:endParaRPr lang="en-US" sz="2000" b="1"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33"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13" name="10 CuadroTexto"/>
          <p:cNvSpPr txBox="1">
            <a:spLocks noChangeArrowheads="1"/>
          </p:cNvSpPr>
          <p:nvPr/>
        </p:nvSpPr>
        <p:spPr bwMode="auto">
          <a:xfrm>
            <a:off x="1116013" y="1196975"/>
            <a:ext cx="7704137" cy="3694113"/>
          </a:xfrm>
          <a:prstGeom prst="rect">
            <a:avLst/>
          </a:prstGeom>
          <a:noFill/>
          <a:ln w="9525">
            <a:noFill/>
            <a:miter lim="800000"/>
            <a:headEnd/>
            <a:tailEnd/>
          </a:ln>
        </p:spPr>
        <p:txBody>
          <a:bodyPr>
            <a:spAutoFit/>
          </a:bodyPr>
          <a:lstStyle/>
          <a:p>
            <a:pPr algn="just"/>
            <a:r>
              <a:rPr lang="es-VE"/>
              <a:t>Es la dirección encargada de Administrar y Buscar los Recursos para el correcto desenvolvimiento de las actividades nacionales a todo nivel.</a:t>
            </a:r>
          </a:p>
          <a:p>
            <a:endParaRPr lang="es-VE"/>
          </a:p>
          <a:p>
            <a:r>
              <a:rPr lang="es-VE"/>
              <a:t>Sus funciones son:</a:t>
            </a:r>
          </a:p>
          <a:p>
            <a:endParaRPr lang="es-VE"/>
          </a:p>
          <a:p>
            <a:pPr>
              <a:buFont typeface="Wingdings" pitchFamily="2" charset="2"/>
              <a:buChar char="§"/>
            </a:pPr>
            <a:r>
              <a:rPr lang="es-VE"/>
              <a:t>1.-Firmar convenios con entes públicos y privados que aporten recursos a la institución.</a:t>
            </a:r>
          </a:p>
          <a:p>
            <a:pPr>
              <a:buFont typeface="Wingdings" pitchFamily="2" charset="2"/>
              <a:buChar char="§"/>
            </a:pPr>
            <a:r>
              <a:rPr lang="es-VE"/>
              <a:t>2.-Ayudar a lo Grupos Scouts a recibir donaciones bien sea en materiales o monetarias.</a:t>
            </a:r>
          </a:p>
          <a:p>
            <a:pPr>
              <a:buFont typeface="Wingdings" pitchFamily="2" charset="2"/>
              <a:buChar char="§"/>
            </a:pPr>
            <a:r>
              <a:rPr lang="es-VE"/>
              <a:t>3.-Reglamentar los procesos administrativos propios</a:t>
            </a:r>
          </a:p>
          <a:p>
            <a:pPr>
              <a:buFont typeface="Wingdings" pitchFamily="2" charset="2"/>
              <a:buChar char="§"/>
            </a:pPr>
            <a:r>
              <a:rPr lang="es-VE"/>
              <a:t>4.-Elevar a consideración de la asamblea Nacional el informe Financiero a través del informe de gestión.</a:t>
            </a:r>
          </a:p>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 calcmode="lin" valueType="num">
                                      <p:cBhvr additive="base">
                                        <p:cTn id="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anim calcmode="lin" valueType="num">
                                      <p:cBhvr additive="base">
                                        <p:cTn id="1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 calcmode="lin" valueType="num">
                                      <p:cBhvr additive="base">
                                        <p:cTn id="1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 calcmode="lin" valueType="num">
                                      <p:cBhvr additive="base">
                                        <p:cTn id="2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Imagen" descr="1.jpg"/>
          <p:cNvPicPr>
            <a:picLocks noChangeAspect="1"/>
          </p:cNvPicPr>
          <p:nvPr/>
        </p:nvPicPr>
        <p:blipFill>
          <a:blip r:embed="rId2" cstate="print"/>
          <a:srcRect/>
          <a:stretch>
            <a:fillRect/>
          </a:stretch>
        </p:blipFill>
        <p:spPr bwMode="auto">
          <a:xfrm>
            <a:off x="3132138" y="908050"/>
            <a:ext cx="3025775" cy="2965450"/>
          </a:xfrm>
          <a:prstGeom prst="rect">
            <a:avLst/>
          </a:prstGeom>
          <a:noFill/>
          <a:ln w="9525">
            <a:noFill/>
            <a:miter lim="800000"/>
            <a:headEnd/>
            <a:tailEnd/>
          </a:ln>
        </p:spPr>
      </p:pic>
      <p:sp>
        <p:nvSpPr>
          <p:cNvPr id="5" name="4 Rectángulo"/>
          <p:cNvSpPr/>
          <p:nvPr/>
        </p:nvSpPr>
        <p:spPr>
          <a:xfrm>
            <a:off x="352767" y="3789040"/>
            <a:ext cx="8642109" cy="1569660"/>
          </a:xfrm>
          <a:prstGeom prst="rect">
            <a:avLst/>
          </a:prstGeom>
          <a:noFill/>
        </p:spPr>
        <p:txBody>
          <a:bodyPr wrap="none">
            <a:spAutoFit/>
          </a:bodyPr>
          <a:lstStyle/>
          <a:p>
            <a:pPr algn="ctr">
              <a:defRPr/>
            </a:pPr>
            <a:r>
              <a:rPr lang="es-ES"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POR SU AMABLE ATENCION</a:t>
            </a:r>
          </a:p>
          <a:p>
            <a:pPr algn="ctr">
              <a:defRPr/>
            </a:pPr>
            <a:r>
              <a:rPr lang="es-ES"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MUCHAS GRACIAS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457200" y="274638"/>
            <a:ext cx="8229600" cy="706437"/>
          </a:xfrm>
        </p:spPr>
        <p:txBody>
          <a:bodyPr/>
          <a:lstStyle/>
          <a:p>
            <a:pPr algn="r"/>
            <a:r>
              <a:rPr lang="es-VE" sz="2400" smtClean="0"/>
              <a:t>Índice de esta presentación</a:t>
            </a:r>
            <a:endParaRPr lang="en-US" sz="2400" smtClean="0"/>
          </a:p>
        </p:txBody>
      </p:sp>
      <p:sp>
        <p:nvSpPr>
          <p:cNvPr id="3075" name="2 Marcador de contenido"/>
          <p:cNvSpPr>
            <a:spLocks noGrp="1"/>
          </p:cNvSpPr>
          <p:nvPr>
            <p:ph idx="1"/>
          </p:nvPr>
        </p:nvSpPr>
        <p:spPr>
          <a:xfrm>
            <a:off x="468313" y="1341438"/>
            <a:ext cx="8229600" cy="5040312"/>
          </a:xfrm>
        </p:spPr>
        <p:txBody>
          <a:bodyPr/>
          <a:lstStyle/>
          <a:p>
            <a:r>
              <a:rPr lang="es-VE" sz="2000" dirty="0" smtClean="0"/>
              <a:t>¿Que es la Asociación Civil Scouts Independientes de Venezuela.?</a:t>
            </a:r>
          </a:p>
          <a:p>
            <a:r>
              <a:rPr lang="es-VE" sz="2000" dirty="0" smtClean="0"/>
              <a:t>Marco legal de la institución.</a:t>
            </a:r>
          </a:p>
          <a:p>
            <a:r>
              <a:rPr lang="es-VE" sz="2000" dirty="0" smtClean="0"/>
              <a:t>Organización Mundial a la cual pertenecemos.</a:t>
            </a:r>
          </a:p>
          <a:p>
            <a:r>
              <a:rPr lang="es-VE" sz="2000" dirty="0" smtClean="0"/>
              <a:t>Organigrama Operativo Institucional.</a:t>
            </a:r>
          </a:p>
          <a:p>
            <a:r>
              <a:rPr lang="es-VE" sz="2000" dirty="0" smtClean="0"/>
              <a:t>Organigrama de nuestros Grupos Scouts.</a:t>
            </a:r>
          </a:p>
          <a:p>
            <a:r>
              <a:rPr lang="es-VE" sz="2000" dirty="0" smtClean="0"/>
              <a:t>Direcciones Nacionales.</a:t>
            </a:r>
          </a:p>
          <a:p>
            <a:r>
              <a:rPr lang="es-VE" sz="2000" dirty="0" smtClean="0"/>
              <a:t>Dirección Nacional de Programa de </a:t>
            </a:r>
            <a:r>
              <a:rPr lang="es-VE" sz="2000" dirty="0" err="1" smtClean="0"/>
              <a:t>Jovenes</a:t>
            </a:r>
            <a:r>
              <a:rPr lang="es-VE" sz="2000" dirty="0" smtClean="0"/>
              <a:t>.</a:t>
            </a:r>
          </a:p>
          <a:p>
            <a:r>
              <a:rPr lang="es-VE" sz="2000" dirty="0" smtClean="0"/>
              <a:t>Dirección Nacional de Adiestramiento Adulto.</a:t>
            </a:r>
          </a:p>
          <a:p>
            <a:r>
              <a:rPr lang="es-VE" sz="2000" dirty="0" smtClean="0"/>
              <a:t>Dirección Nacional de Operaciones.</a:t>
            </a:r>
          </a:p>
          <a:p>
            <a:r>
              <a:rPr lang="es-VE" sz="2000" dirty="0" smtClean="0"/>
              <a:t>Dirección Nacional de Campo Escuela.</a:t>
            </a:r>
          </a:p>
          <a:p>
            <a:r>
              <a:rPr lang="es-VE" sz="2000" dirty="0" smtClean="0"/>
              <a:t>Dirección Nacional de Administración y Finanzas.</a:t>
            </a:r>
          </a:p>
          <a:p>
            <a:endParaRPr lang="es-VE" sz="2000" dirty="0" smtClean="0"/>
          </a:p>
          <a:p>
            <a:endParaRPr lang="es-VE" sz="2000" dirty="0" smtClean="0"/>
          </a:p>
          <a:p>
            <a:endParaRPr lang="es-VE" sz="2000" dirty="0" smtClean="0"/>
          </a:p>
          <a:p>
            <a:endParaRPr lang="en-US" sz="2000" dirty="0"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blinds(horizontal)">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blinds(horizontal)">
                                      <p:cBhvr>
                                        <p:cTn id="42" dur="500"/>
                                        <p:tgtEl>
                                          <p:spTgt spid="30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75">
                                            <p:txEl>
                                              <p:pRg st="8" end="8"/>
                                            </p:txEl>
                                          </p:spTgt>
                                        </p:tgtEl>
                                        <p:attrNameLst>
                                          <p:attrName>style.visibility</p:attrName>
                                        </p:attrNameLst>
                                      </p:cBhvr>
                                      <p:to>
                                        <p:strVal val="visible"/>
                                      </p:to>
                                    </p:set>
                                    <p:animEffect transition="in" filter="blinds(horizontal)">
                                      <p:cBhvr>
                                        <p:cTn id="47" dur="500"/>
                                        <p:tgtEl>
                                          <p:spTgt spid="30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75">
                                            <p:txEl>
                                              <p:pRg st="9" end="9"/>
                                            </p:txEl>
                                          </p:spTgt>
                                        </p:tgtEl>
                                        <p:attrNameLst>
                                          <p:attrName>style.visibility</p:attrName>
                                        </p:attrNameLst>
                                      </p:cBhvr>
                                      <p:to>
                                        <p:strVal val="visible"/>
                                      </p:to>
                                    </p:set>
                                    <p:animEffect transition="in" filter="blinds(horizontal)">
                                      <p:cBhvr>
                                        <p:cTn id="52" dur="500"/>
                                        <p:tgtEl>
                                          <p:spTgt spid="30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75">
                                            <p:txEl>
                                              <p:pRg st="10" end="10"/>
                                            </p:txEl>
                                          </p:spTgt>
                                        </p:tgtEl>
                                        <p:attrNameLst>
                                          <p:attrName>style.visibility</p:attrName>
                                        </p:attrNameLst>
                                      </p:cBhvr>
                                      <p:to>
                                        <p:strVal val="visible"/>
                                      </p:to>
                                    </p:set>
                                    <p:animEffect transition="in" filter="blinds(horizontal)">
                                      <p:cBhvr>
                                        <p:cTn id="57" dur="5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274638"/>
            <a:ext cx="8229600" cy="706437"/>
          </a:xfrm>
        </p:spPr>
        <p:txBody>
          <a:bodyPr/>
          <a:lstStyle/>
          <a:p>
            <a:pPr algn="r"/>
            <a:r>
              <a:rPr lang="es-VE" sz="2000" b="1" smtClean="0"/>
              <a:t>¿Que es la Asociación Civil </a:t>
            </a:r>
            <a:br>
              <a:rPr lang="es-VE" sz="2000" b="1" smtClean="0"/>
            </a:br>
            <a:r>
              <a:rPr lang="es-VE" sz="2000" b="1" smtClean="0"/>
              <a:t>Scouts Independientes de Venezuela.?</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19457" name="Rectangle 1"/>
          <p:cNvSpPr>
            <a:spLocks noChangeArrowheads="1"/>
          </p:cNvSpPr>
          <p:nvPr/>
        </p:nvSpPr>
        <p:spPr bwMode="auto">
          <a:xfrm>
            <a:off x="107950" y="1217613"/>
            <a:ext cx="8640763" cy="1568450"/>
          </a:xfrm>
          <a:prstGeom prst="rect">
            <a:avLst/>
          </a:prstGeom>
          <a:noFill/>
          <a:ln w="9525">
            <a:noFill/>
            <a:miter lim="800000"/>
            <a:headEnd/>
            <a:tailEnd/>
          </a:ln>
          <a:effectLst/>
        </p:spPr>
        <p:txBody>
          <a:bodyPr anchor="ctr">
            <a:spAutoFit/>
          </a:bodyPr>
          <a:lstStyle/>
          <a:p>
            <a:pPr algn="just" eaLnBrk="0" hangingPunct="0">
              <a:defRPr/>
            </a:pPr>
            <a:r>
              <a:rPr lang="es-ES" sz="1200" b="1" dirty="0">
                <a:latin typeface="+mj-lt"/>
                <a:ea typeface="Times New Roman" pitchFamily="18" charset="0"/>
                <a:cs typeface="Arial" pitchFamily="34" charset="0"/>
              </a:rPr>
              <a:t>Art. 1.01</a:t>
            </a:r>
            <a:r>
              <a:rPr lang="es-ES" sz="1200" dirty="0">
                <a:latin typeface="+mj-lt"/>
                <a:ea typeface="Times New Roman" pitchFamily="18" charset="0"/>
                <a:cs typeface="Arial" pitchFamily="34" charset="0"/>
              </a:rPr>
              <a:t> – Somos una Asociación Civil sin fines de lucro de carácter social y apolítico, que se denomina “ASOCIACION CIVIL Scouts Independientes de Venezuela”, de acuerdo al acta constitutiva suscrita por sus fundadores en la ciudad de San Cristóbal, el  13 de Septiembre del 2010, y que fuera registrada en fecha. 28 de Septiembre de 2010 bajo  el Nº 22, folio 79, tomo 21, del protocolo de Transcripción del presente año respectivamente, en el Registro Público del Primer Circuito del Municipio San Cristóbal Estado Táchira, República Bolivariana de Venezuela. La misma que fuera aprobada íntegramente por la Primera Asamblea Nacional de esta Institución con fecha 28 de Septiembre de 2010, en la Ciudad de San Cristóbal, Estado Táchira, y que forma parte integrante del presente P.O.R. bajo el titulo de Anexos en su parte final, y a cuyo texto original se inspira en toda y cada una de sus partes el presente documento.</a:t>
            </a:r>
            <a:endParaRPr lang="es-ES" sz="1200" dirty="0">
              <a:latin typeface="+mj-lt"/>
              <a:cs typeface="Arial" pitchFamily="34" charset="0"/>
            </a:endParaRPr>
          </a:p>
        </p:txBody>
      </p:sp>
      <p:sp>
        <p:nvSpPr>
          <p:cNvPr id="10" name="9 Rectángulo"/>
          <p:cNvSpPr>
            <a:spLocks noChangeArrowheads="1"/>
          </p:cNvSpPr>
          <p:nvPr/>
        </p:nvSpPr>
        <p:spPr bwMode="auto">
          <a:xfrm>
            <a:off x="179388" y="2924175"/>
            <a:ext cx="3887787" cy="1755775"/>
          </a:xfrm>
          <a:prstGeom prst="rect">
            <a:avLst/>
          </a:prstGeom>
          <a:noFill/>
          <a:ln w="9525">
            <a:noFill/>
            <a:miter lim="800000"/>
            <a:headEnd/>
            <a:tailEnd/>
          </a:ln>
        </p:spPr>
        <p:txBody>
          <a:bodyPr>
            <a:spAutoFit/>
          </a:bodyPr>
          <a:lstStyle/>
          <a:p>
            <a:pPr algn="just"/>
            <a:r>
              <a:rPr lang="es-VE" sz="1200" b="1"/>
              <a:t>Art. 1.02</a:t>
            </a:r>
            <a:r>
              <a:rPr lang="es-VE" sz="1200"/>
              <a:t>  - Como seguidores de la obra del Fundador del Movimiento Scout Mundial Lord Baden Powell of Gilwell, nos declaramos una hermandad en la que existe el sentimiento de mutua comprensión y camaradería, esto es lo que El Escultismo entiende como hermandad mundial, Siendo nuestra guía la Ley y la Promesa Scout, la cual se acepta como norma de vida. El espíritu de esta hermandad debe regir la normativa institucional.</a:t>
            </a:r>
          </a:p>
        </p:txBody>
      </p:sp>
      <p:sp>
        <p:nvSpPr>
          <p:cNvPr id="11" name="10 CuadroTexto"/>
          <p:cNvSpPr txBox="1">
            <a:spLocks noChangeArrowheads="1"/>
          </p:cNvSpPr>
          <p:nvPr/>
        </p:nvSpPr>
        <p:spPr bwMode="auto">
          <a:xfrm>
            <a:off x="3203575" y="4724400"/>
            <a:ext cx="2376488" cy="1755775"/>
          </a:xfrm>
          <a:prstGeom prst="rect">
            <a:avLst/>
          </a:prstGeom>
          <a:noFill/>
          <a:ln w="9525">
            <a:noFill/>
            <a:miter lim="800000"/>
            <a:headEnd/>
            <a:tailEnd/>
          </a:ln>
        </p:spPr>
        <p:txBody>
          <a:bodyPr>
            <a:spAutoFit/>
          </a:bodyPr>
          <a:lstStyle/>
          <a:p>
            <a:r>
              <a:rPr lang="es-VE"/>
              <a:t>Basados en:</a:t>
            </a:r>
          </a:p>
          <a:p>
            <a:r>
              <a:rPr lang="es-VE"/>
              <a:t>1.-Ley y Promesa.</a:t>
            </a:r>
          </a:p>
          <a:p>
            <a:r>
              <a:rPr lang="es-VE"/>
              <a:t>2.-Principios.</a:t>
            </a:r>
          </a:p>
          <a:p>
            <a:r>
              <a:rPr lang="es-VE"/>
              <a:t>3.-Virtudes.</a:t>
            </a:r>
          </a:p>
          <a:p>
            <a:r>
              <a:rPr lang="es-VE"/>
              <a:t>4.-Valores.</a:t>
            </a:r>
          </a:p>
          <a:p>
            <a:r>
              <a:rPr lang="es-VE"/>
              <a:t>5.-Metodo Scout</a:t>
            </a:r>
          </a:p>
        </p:txBody>
      </p:sp>
      <p:pic>
        <p:nvPicPr>
          <p:cNvPr id="12" name="11 Imagen" descr="486410_465974466749017_2000115457_n.jpg"/>
          <p:cNvPicPr>
            <a:picLocks noChangeAspect="1"/>
          </p:cNvPicPr>
          <p:nvPr/>
        </p:nvPicPr>
        <p:blipFill>
          <a:blip r:embed="rId3" cstate="print"/>
          <a:srcRect/>
          <a:stretch>
            <a:fillRect/>
          </a:stretch>
        </p:blipFill>
        <p:spPr bwMode="auto">
          <a:xfrm>
            <a:off x="5435600" y="2781300"/>
            <a:ext cx="3313113" cy="248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57200" y="274638"/>
            <a:ext cx="8229600" cy="706437"/>
          </a:xfrm>
        </p:spPr>
        <p:txBody>
          <a:bodyPr/>
          <a:lstStyle/>
          <a:p>
            <a:pPr algn="r"/>
            <a:r>
              <a:rPr lang="es-VE" sz="2000" b="1" smtClean="0"/>
              <a:t>Marco legal </a:t>
            </a:r>
            <a:br>
              <a:rPr lang="es-VE" sz="2000" b="1" smtClean="0"/>
            </a:br>
            <a:r>
              <a:rPr lang="es-VE" sz="2000" b="1" smtClean="0"/>
              <a:t>de la institución.</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5"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13" name="12 CuadroTexto"/>
          <p:cNvSpPr txBox="1">
            <a:spLocks noChangeArrowheads="1"/>
          </p:cNvSpPr>
          <p:nvPr/>
        </p:nvSpPr>
        <p:spPr bwMode="auto">
          <a:xfrm>
            <a:off x="250825" y="1412875"/>
            <a:ext cx="8713788" cy="3016250"/>
          </a:xfrm>
          <a:prstGeom prst="rect">
            <a:avLst/>
          </a:prstGeom>
          <a:noFill/>
          <a:ln w="9525">
            <a:noFill/>
            <a:miter lim="800000"/>
            <a:headEnd/>
            <a:tailEnd/>
          </a:ln>
        </p:spPr>
        <p:txBody>
          <a:bodyPr>
            <a:spAutoFit/>
          </a:bodyPr>
          <a:lstStyle/>
          <a:p>
            <a:pPr algn="just">
              <a:buFont typeface="Arial" charset="0"/>
              <a:buChar char="•"/>
            </a:pPr>
            <a:r>
              <a:rPr lang="es-VE"/>
              <a:t>1.-Acta Constitutiva: suscrita por sus fundadores en la ciudad de San Cristóbal, el  13 de Septiembre del 2010, y que fuera registrada en fecha. 28 de Septiembre de 2010 bajo  el Nº 22, folio 79, tomo 21, del protocolo de Transcripción del presente año respectivamente, en el Registro Público del Primer Circuito del Municipio San Cristóbal Estado Táchira, República Bolivariana de Venezuela.</a:t>
            </a:r>
          </a:p>
          <a:p>
            <a:pPr algn="just">
              <a:buFont typeface="Arial" charset="0"/>
              <a:buChar char="•"/>
            </a:pPr>
            <a:r>
              <a:rPr lang="es-VE"/>
              <a:t>2.-Registro de Información Fiscal: RIF: J-29980851-2</a:t>
            </a:r>
          </a:p>
          <a:p>
            <a:pPr algn="just">
              <a:buFont typeface="Arial" charset="0"/>
              <a:buChar char="•"/>
            </a:pPr>
            <a:r>
              <a:rPr lang="es-VE"/>
              <a:t>3.-Carta de no Contribuyente Remitida por el SENIAT Enero 2011</a:t>
            </a:r>
          </a:p>
          <a:p>
            <a:pPr algn="just">
              <a:buFont typeface="Arial" charset="0"/>
              <a:buChar char="•"/>
            </a:pPr>
            <a:r>
              <a:rPr lang="es-VE"/>
              <a:t>4.-P.O.R Registrado en conjunto con el Acta Constitutiva.</a:t>
            </a:r>
          </a:p>
          <a:p>
            <a:pPr algn="just">
              <a:buFont typeface="Arial" charset="0"/>
              <a:buChar char="•"/>
            </a:pPr>
            <a:r>
              <a:rPr lang="es-VE"/>
              <a:t>5.-Planes de Adelanto Registrados con el Acta Constitutiva</a:t>
            </a:r>
          </a:p>
          <a:p>
            <a:pPr algn="just"/>
            <a:endParaRPr lang="es-VE" sz="1400"/>
          </a:p>
          <a:p>
            <a:pPr algn="just"/>
            <a:endParaRPr lang="es-VE" sz="1400"/>
          </a:p>
        </p:txBody>
      </p:sp>
      <p:sp>
        <p:nvSpPr>
          <p:cNvPr id="14" name="13 Rectángulo"/>
          <p:cNvSpPr/>
          <p:nvPr/>
        </p:nvSpPr>
        <p:spPr>
          <a:xfrm>
            <a:off x="467544" y="4797152"/>
            <a:ext cx="6417141" cy="1077218"/>
          </a:xfrm>
          <a:prstGeom prst="rect">
            <a:avLst/>
          </a:prstGeom>
          <a:noFill/>
        </p:spPr>
        <p:txBody>
          <a:bodyPr wrap="none">
            <a:spAutoFit/>
          </a:bodyPr>
          <a:lstStyle/>
          <a:p>
            <a:pPr algn="ctr">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100 % Legalizados para</a:t>
            </a:r>
          </a:p>
          <a:p>
            <a:pPr algn="ctr">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Operar en el Territorio Nacional.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274638"/>
            <a:ext cx="8229600" cy="706437"/>
          </a:xfrm>
        </p:spPr>
        <p:txBody>
          <a:bodyPr/>
          <a:lstStyle/>
          <a:p>
            <a:pPr algn="r"/>
            <a:r>
              <a:rPr lang="es-VE" sz="2000" smtClean="0"/>
              <a:t/>
            </a:r>
            <a:br>
              <a:rPr lang="es-VE" sz="2000" smtClean="0"/>
            </a:br>
            <a:r>
              <a:rPr lang="es-VE" sz="2000" smtClean="0"/>
              <a:t/>
            </a:r>
            <a:br>
              <a:rPr lang="es-VE" sz="2000" smtClean="0"/>
            </a:br>
            <a:r>
              <a:rPr lang="es-VE" sz="2000" b="1" smtClean="0"/>
              <a:t>Organización Mundial </a:t>
            </a:r>
            <a:br>
              <a:rPr lang="es-VE" sz="2000" b="1" smtClean="0"/>
            </a:br>
            <a:r>
              <a:rPr lang="es-VE" sz="2000" b="1" smtClean="0"/>
              <a:t>a la cual pertenecemos.</a:t>
            </a:r>
            <a:br>
              <a:rPr lang="es-VE" sz="2000" b="1" smtClean="0"/>
            </a:br>
            <a:r>
              <a:rPr lang="es-VE" sz="2000" b="1" smtClean="0"/>
              <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9"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31745" name="Rectangle 1"/>
          <p:cNvSpPr>
            <a:spLocks noChangeArrowheads="1"/>
          </p:cNvSpPr>
          <p:nvPr/>
        </p:nvSpPr>
        <p:spPr bwMode="auto">
          <a:xfrm>
            <a:off x="0" y="1052513"/>
            <a:ext cx="9144000" cy="1200150"/>
          </a:xfrm>
          <a:prstGeom prst="rect">
            <a:avLst/>
          </a:prstGeom>
          <a:noFill/>
          <a:ln w="9525">
            <a:noFill/>
            <a:miter lim="800000"/>
            <a:headEnd/>
            <a:tailEnd/>
          </a:ln>
          <a:effectLst/>
        </p:spPr>
        <p:txBody>
          <a:bodyPr anchor="ctr">
            <a:spAutoFit/>
          </a:bodyPr>
          <a:lstStyle/>
          <a:p>
            <a:pPr algn="just" eaLnBrk="0" hangingPunct="0">
              <a:defRPr/>
            </a:pPr>
            <a:r>
              <a:rPr lang="es-VE" sz="1200" b="1" dirty="0">
                <a:latin typeface="+mj-lt"/>
                <a:ea typeface="Times New Roman" pitchFamily="18" charset="0"/>
                <a:cs typeface="Arial" pitchFamily="34" charset="0"/>
              </a:rPr>
              <a:t>Art. 1.03</a:t>
            </a:r>
            <a:r>
              <a:rPr lang="es-VE" sz="1200" dirty="0">
                <a:latin typeface="+mj-lt"/>
                <a:ea typeface="Times New Roman" pitchFamily="18" charset="0"/>
                <a:cs typeface="Arial" pitchFamily="34" charset="0"/>
              </a:rPr>
              <a:t>.-La “La Asociación Civil Scouts independientes de Venezuela” (SIV)  está afiliada  a la Organización Mundial de Scouts Independientes  (World Organization of  Independent Scout-WOIS) y a la World Organization of Independent scouts-Sud América (WOIS-SA), por lo tanto sus miembros están autorizados a vivenciar  El Escultismo ideado por Lord Baden Powell de Gilwell y usar en la República Bolivariana de Venezuela según las normas establecidas en sus respectivos reglamentos  para adquirir, usar, y portar sus miembros y unidades operativas, nombres, uniformes, insignias, distintivos, emblemas y cualquier otra  identificación que le sean propias. </a:t>
            </a:r>
            <a:endParaRPr lang="es-VE" sz="1200" dirty="0">
              <a:latin typeface="+mj-lt"/>
              <a:cs typeface="Arial" pitchFamily="34" charset="0"/>
            </a:endParaRPr>
          </a:p>
        </p:txBody>
      </p:sp>
      <p:pic>
        <p:nvPicPr>
          <p:cNvPr id="10" name="9 Imagen" descr="WOISmicro.png"/>
          <p:cNvPicPr>
            <a:picLocks noChangeAspect="1"/>
          </p:cNvPicPr>
          <p:nvPr/>
        </p:nvPicPr>
        <p:blipFill>
          <a:blip r:embed="rId3" cstate="print"/>
          <a:srcRect/>
          <a:stretch>
            <a:fillRect/>
          </a:stretch>
        </p:blipFill>
        <p:spPr bwMode="auto">
          <a:xfrm>
            <a:off x="900113" y="2852738"/>
            <a:ext cx="1528762" cy="2085975"/>
          </a:xfrm>
          <a:prstGeom prst="rect">
            <a:avLst/>
          </a:prstGeom>
          <a:noFill/>
          <a:ln w="9525">
            <a:noFill/>
            <a:miter lim="800000"/>
            <a:headEnd/>
            <a:tailEnd/>
          </a:ln>
        </p:spPr>
      </p:pic>
      <p:pic>
        <p:nvPicPr>
          <p:cNvPr id="11" name="10 Imagen" descr="world team.png"/>
          <p:cNvPicPr>
            <a:picLocks noChangeAspect="1"/>
          </p:cNvPicPr>
          <p:nvPr/>
        </p:nvPicPr>
        <p:blipFill>
          <a:blip r:embed="rId4" cstate="print"/>
          <a:srcRect/>
          <a:stretch>
            <a:fillRect/>
          </a:stretch>
        </p:blipFill>
        <p:spPr bwMode="auto">
          <a:xfrm>
            <a:off x="6875463" y="2852738"/>
            <a:ext cx="1081087" cy="2066925"/>
          </a:xfrm>
          <a:prstGeom prst="rect">
            <a:avLst/>
          </a:prstGeom>
          <a:noFill/>
          <a:ln w="9525">
            <a:noFill/>
            <a:miter lim="800000"/>
            <a:headEnd/>
            <a:tailEnd/>
          </a:ln>
        </p:spPr>
      </p:pic>
      <p:pic>
        <p:nvPicPr>
          <p:cNvPr id="12" name="11 Imagen" descr="wois.jpg"/>
          <p:cNvPicPr>
            <a:picLocks noChangeAspect="1"/>
          </p:cNvPicPr>
          <p:nvPr/>
        </p:nvPicPr>
        <p:blipFill>
          <a:blip r:embed="rId5" cstate="print"/>
          <a:srcRect/>
          <a:stretch>
            <a:fillRect/>
          </a:stretch>
        </p:blipFill>
        <p:spPr bwMode="auto">
          <a:xfrm>
            <a:off x="2555875" y="2852738"/>
            <a:ext cx="4149725"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500" fill="hold"/>
                                        <p:tgtEl>
                                          <p:spTgt spid="31745"/>
                                        </p:tgtEl>
                                        <p:attrNameLst>
                                          <p:attrName>ppt_x</p:attrName>
                                        </p:attrNameLst>
                                      </p:cBhvr>
                                      <p:tavLst>
                                        <p:tav tm="0">
                                          <p:val>
                                            <p:strVal val="#ppt_x"/>
                                          </p:val>
                                        </p:tav>
                                        <p:tav tm="100000">
                                          <p:val>
                                            <p:strVal val="#ppt_x"/>
                                          </p:val>
                                        </p:tav>
                                      </p:tavLst>
                                    </p:anim>
                                    <p:anim calcmode="lin" valueType="num">
                                      <p:cBhvr additive="base">
                                        <p:cTn id="8"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57200" y="274638"/>
            <a:ext cx="8229600" cy="706437"/>
          </a:xfrm>
        </p:spPr>
        <p:txBody>
          <a:bodyPr/>
          <a:lstStyle/>
          <a:p>
            <a:pPr algn="r"/>
            <a:r>
              <a:rPr lang="es-VE" sz="2000" smtClean="0"/>
              <a:t/>
            </a:r>
            <a:br>
              <a:rPr lang="es-VE" sz="2000" smtClean="0"/>
            </a:br>
            <a:r>
              <a:rPr lang="es-VE" sz="2000" smtClean="0"/>
              <a:t/>
            </a:r>
            <a:br>
              <a:rPr lang="es-VE" sz="2000" smtClean="0"/>
            </a:br>
            <a:r>
              <a:rPr lang="es-VE" sz="2000" b="1" smtClean="0"/>
              <a:t>Organización Mundial </a:t>
            </a:r>
            <a:br>
              <a:rPr lang="es-VE" sz="2000" b="1" smtClean="0"/>
            </a:br>
            <a:r>
              <a:rPr lang="es-VE" sz="2000" b="1" smtClean="0"/>
              <a:t>a la cual pertenecemos.</a:t>
            </a:r>
            <a:br>
              <a:rPr lang="es-VE" sz="2000" b="1" smtClean="0"/>
            </a:br>
            <a:r>
              <a:rPr lang="es-VE" sz="2000" b="1" smtClean="0"/>
              <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3"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pic>
        <p:nvPicPr>
          <p:cNvPr id="7175" name="12 Imagen" descr="SIV.png"/>
          <p:cNvPicPr>
            <a:picLocks noChangeAspect="1"/>
          </p:cNvPicPr>
          <p:nvPr/>
        </p:nvPicPr>
        <p:blipFill>
          <a:blip r:embed="rId3" cstate="print"/>
          <a:srcRect/>
          <a:stretch>
            <a:fillRect/>
          </a:stretch>
        </p:blipFill>
        <p:spPr bwMode="auto">
          <a:xfrm>
            <a:off x="900113" y="1628775"/>
            <a:ext cx="5975350" cy="4606925"/>
          </a:xfrm>
          <a:prstGeom prst="rect">
            <a:avLst/>
          </a:prstGeom>
          <a:noFill/>
          <a:ln w="9525">
            <a:noFill/>
            <a:miter lim="800000"/>
            <a:headEnd/>
            <a:tailEnd/>
          </a:ln>
        </p:spPr>
      </p:pic>
      <p:pic>
        <p:nvPicPr>
          <p:cNvPr id="7176" name="13 Imagen" descr="firma hugo .jpg"/>
          <p:cNvPicPr>
            <a:picLocks noChangeAspect="1"/>
          </p:cNvPicPr>
          <p:nvPr/>
        </p:nvPicPr>
        <p:blipFill>
          <a:blip r:embed="rId4" cstate="print"/>
          <a:srcRect/>
          <a:stretch>
            <a:fillRect/>
          </a:stretch>
        </p:blipFill>
        <p:spPr bwMode="auto">
          <a:xfrm>
            <a:off x="1403350" y="4508500"/>
            <a:ext cx="1189038"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274638"/>
            <a:ext cx="8229600" cy="706437"/>
          </a:xfrm>
        </p:spPr>
        <p:txBody>
          <a:bodyPr/>
          <a:lstStyle/>
          <a:p>
            <a:pPr algn="r"/>
            <a:r>
              <a:rPr lang="es-VE" sz="2000" smtClean="0"/>
              <a:t/>
            </a:r>
            <a:br>
              <a:rPr lang="es-VE" sz="2000" smtClean="0"/>
            </a:br>
            <a:r>
              <a:rPr lang="es-VE" sz="2000" smtClean="0"/>
              <a:t/>
            </a:r>
            <a:br>
              <a:rPr lang="es-VE" sz="2000" smtClean="0"/>
            </a:br>
            <a:r>
              <a:rPr lang="es-VE" sz="2000" b="1" smtClean="0"/>
              <a:t>Organización Mundial </a:t>
            </a:r>
            <a:br>
              <a:rPr lang="es-VE" sz="2000" b="1" smtClean="0"/>
            </a:br>
            <a:r>
              <a:rPr lang="es-VE" sz="2000" b="1" smtClean="0"/>
              <a:t>a la cual pertenecemos.</a:t>
            </a:r>
            <a:br>
              <a:rPr lang="es-VE" sz="2000" b="1" smtClean="0"/>
            </a:br>
            <a:r>
              <a:rPr lang="es-VE" sz="2000" b="1" smtClean="0"/>
              <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97"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pic>
        <p:nvPicPr>
          <p:cNvPr id="33794" name="Picture 2" descr="206227_500710233275440_1582799789_n"/>
          <p:cNvPicPr>
            <a:picLocks noChangeAspect="1" noChangeArrowheads="1"/>
          </p:cNvPicPr>
          <p:nvPr/>
        </p:nvPicPr>
        <p:blipFill>
          <a:blip r:embed="rId3" cstate="print"/>
          <a:srcRect/>
          <a:stretch>
            <a:fillRect/>
          </a:stretch>
        </p:blipFill>
        <p:spPr bwMode="auto">
          <a:xfrm>
            <a:off x="468313" y="1196975"/>
            <a:ext cx="3311525" cy="5103813"/>
          </a:xfrm>
          <a:prstGeom prst="rect">
            <a:avLst/>
          </a:prstGeom>
          <a:noFill/>
          <a:ln w="12700" algn="in">
            <a:solidFill>
              <a:srgbClr val="000000"/>
            </a:solidFill>
            <a:miter lim="800000"/>
            <a:headEnd/>
            <a:tailEnd/>
          </a:ln>
        </p:spPr>
      </p:pic>
      <p:sp>
        <p:nvSpPr>
          <p:cNvPr id="33796" name="Rectangle 4"/>
          <p:cNvSpPr>
            <a:spLocks noChangeArrowheads="1"/>
          </p:cNvSpPr>
          <p:nvPr/>
        </p:nvSpPr>
        <p:spPr bwMode="auto">
          <a:xfrm>
            <a:off x="3995738" y="1079500"/>
            <a:ext cx="3313112" cy="5508625"/>
          </a:xfrm>
          <a:prstGeom prst="rect">
            <a:avLst/>
          </a:prstGeom>
          <a:noFill/>
          <a:ln w="9525">
            <a:noFill/>
            <a:miter lim="800000"/>
            <a:headEnd/>
            <a:tailEnd/>
          </a:ln>
          <a:effectLst/>
        </p:spPr>
        <p:txBody>
          <a:bodyPr lIns="0" tIns="0" rIns="0" bIns="0" anchor="ctr">
            <a:spAutoFit/>
          </a:bodyPr>
          <a:lstStyle/>
          <a:p>
            <a:pPr algn="just" eaLnBrk="0" hangingPunct="0">
              <a:defRPr/>
            </a:pPr>
            <a:r>
              <a:rPr lang="es-VE" sz="1200" b="1" dirty="0">
                <a:solidFill>
                  <a:schemeClr val="accent6">
                    <a:lumMod val="60000"/>
                    <a:lumOff val="40000"/>
                  </a:schemeClr>
                </a:solidFill>
                <a:latin typeface="Arial" pitchFamily="34" charset="0"/>
                <a:cs typeface="Arial" pitchFamily="34" charset="0"/>
              </a:rPr>
              <a:t>El Pasado 31 de Agosto La  Directora General de la UNESCO, Irina </a:t>
            </a:r>
            <a:r>
              <a:rPr lang="es-VE" sz="1200" b="1" dirty="0" err="1">
                <a:solidFill>
                  <a:schemeClr val="accent6">
                    <a:lumMod val="60000"/>
                    <a:lumOff val="40000"/>
                  </a:schemeClr>
                </a:solidFill>
                <a:latin typeface="Arial" pitchFamily="34" charset="0"/>
                <a:cs typeface="Arial" pitchFamily="34" charset="0"/>
              </a:rPr>
              <a:t>Bokova</a:t>
            </a:r>
            <a:r>
              <a:rPr lang="es-VE" sz="1200" b="1" dirty="0">
                <a:solidFill>
                  <a:schemeClr val="accent6">
                    <a:lumMod val="60000"/>
                    <a:lumOff val="40000"/>
                  </a:schemeClr>
                </a:solidFill>
                <a:latin typeface="Arial" pitchFamily="34" charset="0"/>
                <a:cs typeface="Arial" pitchFamily="34" charset="0"/>
              </a:rPr>
              <a:t>, extendió a la World Organization of Independent Scouts WOIS, el certificado de reconocimiento de nuestra institución como miembro de la UNESCO, reconociéndonos como una institución al servicio de la educación de la Niñez y la Adolescencia al estar en consonancia con los principios y valores que promueve la UNESCO.</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200" b="1" dirty="0">
                <a:solidFill>
                  <a:schemeClr val="accent6">
                    <a:lumMod val="60000"/>
                    <a:lumOff val="40000"/>
                  </a:schemeClr>
                </a:solidFill>
                <a:latin typeface="Arial" pitchFamily="34" charset="0"/>
                <a:cs typeface="Arial" pitchFamily="34" charset="0"/>
              </a:rPr>
              <a:t>El Texto del Certificado expresa en español lo siguiente:</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200" b="1" dirty="0">
                <a:solidFill>
                  <a:schemeClr val="accent6">
                    <a:lumMod val="60000"/>
                    <a:lumOff val="40000"/>
                  </a:schemeClr>
                </a:solidFill>
                <a:latin typeface="Arial" pitchFamily="34" charset="0"/>
                <a:cs typeface="Arial" pitchFamily="34" charset="0"/>
              </a:rPr>
              <a:t> </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400" b="1" dirty="0">
                <a:solidFill>
                  <a:schemeClr val="accent6">
                    <a:lumMod val="60000"/>
                    <a:lumOff val="40000"/>
                  </a:schemeClr>
                </a:solidFill>
                <a:latin typeface="Arial" pitchFamily="34" charset="0"/>
                <a:cs typeface="Arial" pitchFamily="34" charset="0"/>
              </a:rPr>
              <a:t>certificado</a:t>
            </a:r>
            <a:r>
              <a:rPr lang="es-VE" sz="1200" b="1" dirty="0">
                <a:solidFill>
                  <a:schemeClr val="accent6">
                    <a:lumMod val="60000"/>
                    <a:lumOff val="40000"/>
                  </a:schemeClr>
                </a:solidFill>
                <a:latin typeface="Arial" pitchFamily="34" charset="0"/>
                <a:cs typeface="Arial" pitchFamily="34" charset="0"/>
              </a:rPr>
              <a:t/>
            </a:r>
            <a:br>
              <a:rPr lang="es-VE" sz="1200" b="1" dirty="0">
                <a:solidFill>
                  <a:schemeClr val="accent6">
                    <a:lumMod val="60000"/>
                    <a:lumOff val="40000"/>
                  </a:schemeClr>
                </a:solidFill>
                <a:latin typeface="Arial" pitchFamily="34" charset="0"/>
                <a:cs typeface="Arial" pitchFamily="34" charset="0"/>
              </a:rPr>
            </a:br>
            <a:r>
              <a:rPr lang="es-VE" sz="1200" b="1" dirty="0">
                <a:solidFill>
                  <a:schemeClr val="accent6">
                    <a:lumMod val="60000"/>
                    <a:lumOff val="40000"/>
                  </a:schemeClr>
                </a:solidFill>
                <a:latin typeface="Arial" pitchFamily="34" charset="0"/>
                <a:cs typeface="Arial" pitchFamily="34" charset="0"/>
              </a:rPr>
              <a:t/>
            </a:r>
            <a:br>
              <a:rPr lang="es-VE" sz="1200" b="1" dirty="0">
                <a:solidFill>
                  <a:schemeClr val="accent6">
                    <a:lumMod val="60000"/>
                    <a:lumOff val="40000"/>
                  </a:schemeClr>
                </a:solidFill>
                <a:latin typeface="Arial" pitchFamily="34" charset="0"/>
                <a:cs typeface="Arial" pitchFamily="34" charset="0"/>
              </a:rPr>
            </a:br>
            <a:r>
              <a:rPr lang="es-VE" sz="1200" b="1" dirty="0">
                <a:solidFill>
                  <a:schemeClr val="accent6">
                    <a:lumMod val="60000"/>
                    <a:lumOff val="40000"/>
                  </a:schemeClr>
                </a:solidFill>
                <a:latin typeface="Arial" pitchFamily="34" charset="0"/>
                <a:cs typeface="Arial" pitchFamily="34" charset="0"/>
              </a:rPr>
              <a:t>De acuerdo con el reconocimiento dado por nuestra oficina de representación en la República del Paraguay, reconocemos institucionalmente, A los scouts Independientes del Mundo-WOIS , como organización dedicada a la educación de los niños, adolescentes y adultos para los buenos principios y valores de los pueblos y de conformidad con el Objetivos de la UNESCO. </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200" b="1" dirty="0">
                <a:solidFill>
                  <a:schemeClr val="accent6">
                    <a:lumMod val="60000"/>
                    <a:lumOff val="40000"/>
                  </a:schemeClr>
                </a:solidFill>
                <a:latin typeface="Arial" pitchFamily="34" charset="0"/>
                <a:cs typeface="Arial" pitchFamily="34" charset="0"/>
              </a:rPr>
              <a:t>Les deseamos éxito en su trabajo.</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200" b="1" dirty="0">
                <a:solidFill>
                  <a:schemeClr val="accent6">
                    <a:lumMod val="60000"/>
                    <a:lumOff val="40000"/>
                  </a:schemeClr>
                </a:solidFill>
                <a:latin typeface="Arial" pitchFamily="34" charset="0"/>
                <a:cs typeface="Arial" pitchFamily="34" charset="0"/>
              </a:rPr>
              <a:t>Irina </a:t>
            </a:r>
            <a:r>
              <a:rPr lang="es-VE" sz="1200" b="1" dirty="0" err="1">
                <a:solidFill>
                  <a:schemeClr val="accent6">
                    <a:lumMod val="60000"/>
                    <a:lumOff val="40000"/>
                  </a:schemeClr>
                </a:solidFill>
                <a:latin typeface="Arial" pitchFamily="34" charset="0"/>
                <a:cs typeface="Arial" pitchFamily="34" charset="0"/>
              </a:rPr>
              <a:t>Bokova</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200" b="1" dirty="0">
                <a:solidFill>
                  <a:schemeClr val="accent6">
                    <a:lumMod val="60000"/>
                    <a:lumOff val="40000"/>
                  </a:schemeClr>
                </a:solidFill>
                <a:latin typeface="Arial" pitchFamily="34" charset="0"/>
                <a:cs typeface="Arial" pitchFamily="34" charset="0"/>
              </a:rPr>
              <a:t>Directora General de la UNESCO</a:t>
            </a:r>
            <a:endParaRPr lang="es-ES" sz="900" dirty="0">
              <a:solidFill>
                <a:schemeClr val="accent6">
                  <a:lumMod val="60000"/>
                  <a:lumOff val="40000"/>
                </a:schemeClr>
              </a:solidFill>
              <a:latin typeface="Arial" pitchFamily="34" charset="0"/>
              <a:cs typeface="Arial" pitchFamily="34" charset="0"/>
            </a:endParaRPr>
          </a:p>
          <a:p>
            <a:pPr algn="just" eaLnBrk="0" hangingPunct="0">
              <a:defRPr/>
            </a:pPr>
            <a:r>
              <a:rPr lang="es-VE" sz="1200" b="1" dirty="0">
                <a:solidFill>
                  <a:schemeClr val="accent6">
                    <a:lumMod val="60000"/>
                    <a:lumOff val="40000"/>
                  </a:schemeClr>
                </a:solidFill>
                <a:latin typeface="Arial" pitchFamily="34" charset="0"/>
                <a:cs typeface="Arial" pitchFamily="34" charset="0"/>
              </a:rPr>
              <a:t>Paris 31 de Agosto 2012 </a:t>
            </a:r>
            <a:endParaRPr lang="es-ES" sz="900" dirty="0">
              <a:solidFill>
                <a:schemeClr val="accent6">
                  <a:lumMod val="60000"/>
                  <a:lumOff val="40000"/>
                </a:schemeClr>
              </a:solidFill>
              <a:latin typeface="Arial" pitchFamily="34" charset="0"/>
              <a:cs typeface="Arial" pitchFamily="34" charset="0"/>
            </a:endParaRPr>
          </a:p>
          <a:p>
            <a:pPr eaLnBrk="0" hangingPunct="0">
              <a:defRPr/>
            </a:pPr>
            <a:r>
              <a:rPr lang="es-VE" sz="800" dirty="0">
                <a:solidFill>
                  <a:srgbClr val="000000"/>
                </a:solidFill>
                <a:latin typeface="Arial" pitchFamily="34" charset="0"/>
                <a:cs typeface="Arial" pitchFamily="34" charset="0"/>
              </a:rPr>
              <a:t> </a:t>
            </a:r>
            <a:endParaRPr lang="es-VE"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box(in)">
                                      <p:cBhvr>
                                        <p:cTn id="13"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57200" y="274638"/>
            <a:ext cx="8229600" cy="706437"/>
          </a:xfrm>
        </p:spPr>
        <p:txBody>
          <a:bodyPr/>
          <a:lstStyle/>
          <a:p>
            <a:pPr algn="r"/>
            <a:r>
              <a:rPr lang="es-VE" sz="2000" smtClean="0"/>
              <a:t/>
            </a:r>
            <a:br>
              <a:rPr lang="es-VE" sz="2000" smtClean="0"/>
            </a:br>
            <a:r>
              <a:rPr lang="es-VE" sz="2000" smtClean="0"/>
              <a:t/>
            </a:r>
            <a:br>
              <a:rPr lang="es-VE" sz="2000" smtClean="0"/>
            </a:br>
            <a:r>
              <a:rPr lang="es-VE" sz="2000" smtClean="0"/>
              <a:t/>
            </a:r>
            <a:br>
              <a:rPr lang="es-VE" sz="2000" smtClean="0"/>
            </a:br>
            <a:r>
              <a:rPr lang="es-VE" sz="2000" b="1" smtClean="0"/>
              <a:t>Organigrama </a:t>
            </a:r>
            <a:br>
              <a:rPr lang="es-VE" sz="2000" b="1" smtClean="0"/>
            </a:br>
            <a:r>
              <a:rPr lang="es-VE" sz="2000" b="1" smtClean="0"/>
              <a:t>Operativo Institucional.</a:t>
            </a:r>
            <a:br>
              <a:rPr lang="es-VE" sz="2000" b="1" smtClean="0"/>
            </a:br>
            <a:r>
              <a:rPr lang="es-VE" sz="2000" b="1" smtClean="0"/>
              <a:t/>
            </a:r>
            <a:br>
              <a:rPr lang="es-VE" sz="2000" b="1" smtClean="0"/>
            </a:br>
            <a:r>
              <a:rPr lang="es-VE" sz="2000" b="1" smtClean="0"/>
              <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1"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sp>
        <p:nvSpPr>
          <p:cNvPr id="9" name="8 Rectángulo redondeado"/>
          <p:cNvSpPr/>
          <p:nvPr/>
        </p:nvSpPr>
        <p:spPr>
          <a:xfrm>
            <a:off x="3419872" y="1124744"/>
            <a:ext cx="2160240"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ASAMBLEA NACIONAL</a:t>
            </a:r>
          </a:p>
        </p:txBody>
      </p:sp>
      <p:sp>
        <p:nvSpPr>
          <p:cNvPr id="10" name="9 Rectángulo redondeado"/>
          <p:cNvSpPr/>
          <p:nvPr/>
        </p:nvSpPr>
        <p:spPr>
          <a:xfrm>
            <a:off x="3419872" y="2276872"/>
            <a:ext cx="2160240"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CONSEJO</a:t>
            </a:r>
          </a:p>
          <a:p>
            <a:pPr algn="ctr">
              <a:defRPr/>
            </a:pPr>
            <a:r>
              <a:rPr lang="es-VE" dirty="0"/>
              <a:t> NACIONAL</a:t>
            </a:r>
          </a:p>
        </p:txBody>
      </p:sp>
      <p:cxnSp>
        <p:nvCxnSpPr>
          <p:cNvPr id="12" name="11 Conector recto"/>
          <p:cNvCxnSpPr>
            <a:endCxn id="0" idx="0"/>
          </p:cNvCxnSpPr>
          <p:nvPr/>
        </p:nvCxnSpPr>
        <p:spPr>
          <a:xfrm>
            <a:off x="4500563" y="1916113"/>
            <a:ext cx="0"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500563" y="3141663"/>
            <a:ext cx="0"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700338" y="3357563"/>
            <a:ext cx="374332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683568" y="2924944"/>
            <a:ext cx="2160240"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EQUIPO</a:t>
            </a:r>
          </a:p>
          <a:p>
            <a:pPr algn="ctr">
              <a:defRPr/>
            </a:pPr>
            <a:r>
              <a:rPr lang="es-VE" dirty="0"/>
              <a:t> NACIONAL</a:t>
            </a:r>
          </a:p>
        </p:txBody>
      </p:sp>
      <p:sp>
        <p:nvSpPr>
          <p:cNvPr id="17" name="16 Rectángulo redondeado"/>
          <p:cNvSpPr/>
          <p:nvPr/>
        </p:nvSpPr>
        <p:spPr>
          <a:xfrm>
            <a:off x="6156176" y="2924944"/>
            <a:ext cx="2160240"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CORTE DE HONOR</a:t>
            </a:r>
          </a:p>
          <a:p>
            <a:pPr algn="ctr">
              <a:defRPr/>
            </a:pPr>
            <a:r>
              <a:rPr lang="es-VE" dirty="0"/>
              <a:t> NACIONAL</a:t>
            </a:r>
          </a:p>
        </p:txBody>
      </p:sp>
      <p:sp>
        <p:nvSpPr>
          <p:cNvPr id="19" name="18 Rectángulo redondeado"/>
          <p:cNvSpPr/>
          <p:nvPr/>
        </p:nvSpPr>
        <p:spPr>
          <a:xfrm>
            <a:off x="3419872" y="4221088"/>
            <a:ext cx="2160240"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ENTIDADES</a:t>
            </a:r>
          </a:p>
        </p:txBody>
      </p:sp>
      <p:sp>
        <p:nvSpPr>
          <p:cNvPr id="20" name="19 Rectángulo redondeado"/>
          <p:cNvSpPr/>
          <p:nvPr/>
        </p:nvSpPr>
        <p:spPr>
          <a:xfrm>
            <a:off x="179512" y="5445224"/>
            <a:ext cx="1584176"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GRUPOS</a:t>
            </a:r>
          </a:p>
          <a:p>
            <a:pPr algn="ctr">
              <a:defRPr/>
            </a:pPr>
            <a:r>
              <a:rPr lang="es-VE" dirty="0"/>
              <a:t>SCOUTS</a:t>
            </a:r>
          </a:p>
        </p:txBody>
      </p:sp>
      <p:sp>
        <p:nvSpPr>
          <p:cNvPr id="22" name="21 Rectángulo redondeado"/>
          <p:cNvSpPr/>
          <p:nvPr/>
        </p:nvSpPr>
        <p:spPr>
          <a:xfrm>
            <a:off x="1907704" y="5445224"/>
            <a:ext cx="1584176"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GRUPOS</a:t>
            </a:r>
          </a:p>
          <a:p>
            <a:pPr algn="ctr">
              <a:defRPr/>
            </a:pPr>
            <a:r>
              <a:rPr lang="es-VE" dirty="0"/>
              <a:t>SCOUTS</a:t>
            </a:r>
          </a:p>
        </p:txBody>
      </p:sp>
      <p:sp>
        <p:nvSpPr>
          <p:cNvPr id="23" name="22 Rectángulo redondeado"/>
          <p:cNvSpPr/>
          <p:nvPr/>
        </p:nvSpPr>
        <p:spPr>
          <a:xfrm>
            <a:off x="3635896" y="5445224"/>
            <a:ext cx="1584176"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GRUPOS</a:t>
            </a:r>
          </a:p>
          <a:p>
            <a:pPr algn="ctr">
              <a:defRPr/>
            </a:pPr>
            <a:r>
              <a:rPr lang="es-VE" dirty="0"/>
              <a:t>SCOUTS</a:t>
            </a:r>
          </a:p>
        </p:txBody>
      </p:sp>
      <p:sp>
        <p:nvSpPr>
          <p:cNvPr id="24" name="23 Rectángulo redondeado"/>
          <p:cNvSpPr/>
          <p:nvPr/>
        </p:nvSpPr>
        <p:spPr>
          <a:xfrm>
            <a:off x="5292080" y="5445224"/>
            <a:ext cx="1584176" cy="7920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s-VE" dirty="0"/>
              <a:t>GRUPOS</a:t>
            </a:r>
          </a:p>
          <a:p>
            <a:pPr algn="ctr">
              <a:defRPr/>
            </a:pPr>
            <a:r>
              <a:rPr lang="es-VE" dirty="0"/>
              <a:t>SCOUTS</a:t>
            </a:r>
          </a:p>
        </p:txBody>
      </p:sp>
      <p:cxnSp>
        <p:nvCxnSpPr>
          <p:cNvPr id="26" name="25 Conector recto"/>
          <p:cNvCxnSpPr/>
          <p:nvPr/>
        </p:nvCxnSpPr>
        <p:spPr>
          <a:xfrm flipH="1">
            <a:off x="971550" y="5013325"/>
            <a:ext cx="3529013"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2700338" y="5013325"/>
            <a:ext cx="1800225"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4500563" y="5013325"/>
            <a:ext cx="0"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0" idx="2"/>
          </p:cNvCxnSpPr>
          <p:nvPr/>
        </p:nvCxnSpPr>
        <p:spPr>
          <a:xfrm>
            <a:off x="4500563" y="5013325"/>
            <a:ext cx="1584325" cy="431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57200" y="274638"/>
            <a:ext cx="8229600" cy="706437"/>
          </a:xfrm>
        </p:spPr>
        <p:txBody>
          <a:bodyPr/>
          <a:lstStyle/>
          <a:p>
            <a:pPr algn="r"/>
            <a:r>
              <a:rPr lang="es-VE" sz="2000" smtClean="0"/>
              <a:t/>
            </a:r>
            <a:br>
              <a:rPr lang="es-VE" sz="2000" smtClean="0"/>
            </a:br>
            <a:r>
              <a:rPr lang="es-VE" sz="2000" smtClean="0"/>
              <a:t/>
            </a:r>
            <a:br>
              <a:rPr lang="es-VE" sz="2000" smtClean="0"/>
            </a:br>
            <a:r>
              <a:rPr lang="es-VE" sz="2000" smtClean="0"/>
              <a:t/>
            </a:r>
            <a:br>
              <a:rPr lang="es-VE" sz="2000" smtClean="0"/>
            </a:br>
            <a:r>
              <a:rPr lang="es-VE" sz="2000" b="1" smtClean="0"/>
              <a:t>Organigrama </a:t>
            </a:r>
            <a:br>
              <a:rPr lang="es-VE" sz="2000" b="1" smtClean="0"/>
            </a:br>
            <a:r>
              <a:rPr lang="es-VE" sz="2000" b="1" smtClean="0"/>
              <a:t>de los Grupos Scouts.</a:t>
            </a:r>
            <a:br>
              <a:rPr lang="es-VE" sz="2000" b="1" smtClean="0"/>
            </a:br>
            <a:r>
              <a:rPr lang="es-VE" sz="2000" b="1" smtClean="0"/>
              <a:t/>
            </a:r>
            <a:br>
              <a:rPr lang="es-VE" sz="2000" b="1" smtClean="0"/>
            </a:br>
            <a:r>
              <a:rPr lang="es-VE" sz="2000" b="1" smtClean="0"/>
              <a:t/>
            </a:r>
            <a:br>
              <a:rPr lang="es-VE" sz="2000" b="1" smtClean="0"/>
            </a:br>
            <a:r>
              <a:rPr lang="es-VE" sz="2000" b="1" smtClean="0"/>
              <a:t/>
            </a:r>
            <a:br>
              <a:rPr lang="es-VE" sz="2000" b="1" smtClean="0"/>
            </a:br>
            <a:endParaRPr lang="en-US" sz="2000" b="1" smtClean="0"/>
          </a:p>
        </p:txBody>
      </p:sp>
      <p:pic>
        <p:nvPicPr>
          <p:cNvPr id="4" name="3 Imagen" descr="SIV.png"/>
          <p:cNvPicPr>
            <a:picLocks noChangeAspect="1"/>
          </p:cNvPicPr>
          <p:nvPr/>
        </p:nvPicPr>
        <p:blipFill>
          <a:blip r:embed="rId2" cstate="print"/>
          <a:stretch>
            <a:fillRect/>
          </a:stretch>
        </p:blipFill>
        <p:spPr>
          <a:xfrm>
            <a:off x="251520" y="116632"/>
            <a:ext cx="883683" cy="863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4 Conector recto"/>
          <p:cNvCxnSpPr/>
          <p:nvPr/>
        </p:nvCxnSpPr>
        <p:spPr>
          <a:xfrm>
            <a:off x="1260475" y="26035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5" name="11 CuadroTexto"/>
          <p:cNvSpPr txBox="1">
            <a:spLocks noChangeArrowheads="1"/>
          </p:cNvSpPr>
          <p:nvPr/>
        </p:nvSpPr>
        <p:spPr bwMode="auto">
          <a:xfrm>
            <a:off x="1331913" y="284163"/>
            <a:ext cx="1727200" cy="600075"/>
          </a:xfrm>
          <a:prstGeom prst="rect">
            <a:avLst/>
          </a:prstGeom>
          <a:solidFill>
            <a:schemeClr val="bg1"/>
          </a:solidFill>
          <a:ln w="9525">
            <a:solidFill>
              <a:schemeClr val="bg2"/>
            </a:solidFill>
            <a:miter lim="800000"/>
            <a:headEnd/>
            <a:tailEnd/>
          </a:ln>
        </p:spPr>
        <p:txBody>
          <a:bodyPr anchor="ctr" anchorCtr="1">
            <a:spAutoFit/>
          </a:bodyPr>
          <a:lstStyle/>
          <a:p>
            <a:r>
              <a:rPr lang="es-VE" sz="1100" b="1">
                <a:latin typeface="Century Gothic" pitchFamily="34" charset="0"/>
              </a:rPr>
              <a:t>Asociación Civil</a:t>
            </a:r>
          </a:p>
          <a:p>
            <a:r>
              <a:rPr lang="es-VE" sz="1100" b="1">
                <a:latin typeface="Century Gothic" pitchFamily="34" charset="0"/>
              </a:rPr>
              <a:t>Scouts Independientes</a:t>
            </a:r>
          </a:p>
          <a:p>
            <a:r>
              <a:rPr lang="es-VE" sz="1100" b="1">
                <a:latin typeface="Century Gothic" pitchFamily="34" charset="0"/>
              </a:rPr>
              <a:t>De Venezuela.</a:t>
            </a:r>
            <a:endParaRPr lang="en-US" sz="1100" b="1">
              <a:latin typeface="Century Gothic" pitchFamily="34" charset="0"/>
            </a:endParaRPr>
          </a:p>
        </p:txBody>
      </p:sp>
      <p:sp>
        <p:nvSpPr>
          <p:cNvPr id="7" name="6 Rectángulo"/>
          <p:cNvSpPr/>
          <p:nvPr/>
        </p:nvSpPr>
        <p:spPr>
          <a:xfrm>
            <a:off x="4644008" y="6550223"/>
            <a:ext cx="4499992" cy="307777"/>
          </a:xfrm>
          <a:prstGeom prst="rect">
            <a:avLst/>
          </a:prstGeom>
          <a:noFill/>
        </p:spPr>
        <p:txBody>
          <a:bodyPr>
            <a:spAutoFit/>
          </a:bodyPr>
          <a:lstStyle/>
          <a:p>
            <a:pPr algn="r">
              <a:defRPr/>
            </a:pPr>
            <a:r>
              <a:rPr lang="es-V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http://www.scouts-siv.weebly.com</a:t>
            </a:r>
          </a:p>
        </p:txBody>
      </p:sp>
      <p:grpSp>
        <p:nvGrpSpPr>
          <p:cNvPr id="2" name="28 Grupo"/>
          <p:cNvGrpSpPr>
            <a:grpSpLocks/>
          </p:cNvGrpSpPr>
          <p:nvPr/>
        </p:nvGrpSpPr>
        <p:grpSpPr bwMode="auto">
          <a:xfrm>
            <a:off x="755650" y="981075"/>
            <a:ext cx="7667625" cy="4392613"/>
            <a:chOff x="466725" y="1771650"/>
            <a:chExt cx="8210550" cy="4186238"/>
          </a:xfrm>
        </p:grpSpPr>
        <p:pic>
          <p:nvPicPr>
            <p:cNvPr id="10248" name="Picture 4" descr="manada-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7713" y="5113338"/>
              <a:ext cx="952500" cy="844550"/>
            </a:xfrm>
            <a:prstGeom prst="rect">
              <a:avLst/>
            </a:prstGeom>
            <a:noFill/>
            <a:ln w="9525" algn="in">
              <a:noFill/>
              <a:miter lim="800000"/>
              <a:headEnd/>
              <a:tailEnd/>
            </a:ln>
          </p:spPr>
        </p:pic>
        <p:pic>
          <p:nvPicPr>
            <p:cNvPr id="10249" name="Picture 5" descr="tropa escultas-0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0938" y="5113338"/>
              <a:ext cx="949325" cy="844550"/>
            </a:xfrm>
            <a:prstGeom prst="rect">
              <a:avLst/>
            </a:prstGeom>
            <a:noFill/>
            <a:ln w="9525" algn="in">
              <a:noFill/>
              <a:miter lim="800000"/>
              <a:headEnd/>
              <a:tailEnd/>
            </a:ln>
          </p:spPr>
        </p:pic>
        <p:pic>
          <p:nvPicPr>
            <p:cNvPr id="10250" name="Picture 6" descr="clanrs-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65800" y="5113338"/>
              <a:ext cx="952500" cy="844550"/>
            </a:xfrm>
            <a:prstGeom prst="rect">
              <a:avLst/>
            </a:prstGeom>
            <a:noFill/>
            <a:ln w="9525" algn="in">
              <a:noFill/>
              <a:miter lim="800000"/>
              <a:headEnd/>
              <a:tailEnd/>
            </a:ln>
          </p:spPr>
        </p:pic>
        <p:pic>
          <p:nvPicPr>
            <p:cNvPr id="10251" name="Picture 7" descr="tropa scout-0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92575" y="5113338"/>
              <a:ext cx="949325" cy="844550"/>
            </a:xfrm>
            <a:prstGeom prst="rect">
              <a:avLst/>
            </a:prstGeom>
            <a:noFill/>
            <a:ln w="9525" algn="in">
              <a:noFill/>
              <a:miter lim="800000"/>
              <a:headEnd/>
              <a:tailEnd/>
            </a:ln>
          </p:spPr>
        </p:pic>
        <p:pic>
          <p:nvPicPr>
            <p:cNvPr id="10252" name="Picture 8" descr="clanrs-0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40613" y="5113338"/>
              <a:ext cx="955675" cy="844550"/>
            </a:xfrm>
            <a:prstGeom prst="rect">
              <a:avLst/>
            </a:prstGeom>
            <a:noFill/>
            <a:ln w="9525" algn="in">
              <a:noFill/>
              <a:miter lim="800000"/>
              <a:headEnd/>
              <a:tailEnd/>
            </a:ln>
          </p:spPr>
        </p:pic>
        <p:sp>
          <p:nvSpPr>
            <p:cNvPr id="35" name="AutoShape 13"/>
            <p:cNvSpPr>
              <a:spLocks noChangeArrowheads="1"/>
            </p:cNvSpPr>
            <p:nvPr/>
          </p:nvSpPr>
          <p:spPr bwMode="auto">
            <a:xfrm>
              <a:off x="5777234" y="2428255"/>
              <a:ext cx="1924295" cy="629373"/>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dirty="0">
                  <a:solidFill>
                    <a:schemeClr val="bg1"/>
                  </a:solidFill>
                  <a:effectLst>
                    <a:outerShdw blurRad="38100" dist="38100" dir="2700000" algn="tl">
                      <a:srgbClr val="000000"/>
                    </a:outerShdw>
                  </a:effectLst>
                  <a:cs typeface="+mn-cs"/>
                </a:rPr>
                <a:t>Institución Patrocinadora</a:t>
              </a:r>
              <a:endParaRPr lang="es-ES" b="1" dirty="0">
                <a:solidFill>
                  <a:schemeClr val="bg1"/>
                </a:solidFill>
                <a:effectLst>
                  <a:outerShdw blurRad="38100" dist="38100" dir="2700000" algn="tl">
                    <a:srgbClr val="000000"/>
                  </a:outerShdw>
                </a:effectLst>
                <a:cs typeface="+mn-cs"/>
              </a:endParaRPr>
            </a:p>
          </p:txBody>
        </p:sp>
        <p:sp>
          <p:nvSpPr>
            <p:cNvPr id="36" name="AutoShape 15"/>
            <p:cNvSpPr>
              <a:spLocks noChangeArrowheads="1"/>
            </p:cNvSpPr>
            <p:nvPr/>
          </p:nvSpPr>
          <p:spPr bwMode="auto">
            <a:xfrm>
              <a:off x="3596254" y="1771650"/>
              <a:ext cx="1951493" cy="629373"/>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dirty="0">
                  <a:solidFill>
                    <a:schemeClr val="bg1"/>
                  </a:solidFill>
                  <a:effectLst>
                    <a:outerShdw blurRad="38100" dist="38100" dir="2700000" algn="tl">
                      <a:srgbClr val="000000"/>
                    </a:outerShdw>
                  </a:effectLst>
                  <a:cs typeface="+mn-cs"/>
                </a:rPr>
                <a:t>Comité de Representantes</a:t>
              </a:r>
              <a:endParaRPr lang="es-ES" b="1" dirty="0">
                <a:solidFill>
                  <a:schemeClr val="bg1"/>
                </a:solidFill>
                <a:effectLst>
                  <a:outerShdw blurRad="38100" dist="38100" dir="2700000" algn="tl">
                    <a:srgbClr val="000000"/>
                  </a:outerShdw>
                </a:effectLst>
                <a:cs typeface="+mn-cs"/>
              </a:endParaRPr>
            </a:p>
          </p:txBody>
        </p:sp>
        <p:sp>
          <p:nvSpPr>
            <p:cNvPr id="37" name="AutoShape 16"/>
            <p:cNvSpPr>
              <a:spLocks noChangeArrowheads="1"/>
            </p:cNvSpPr>
            <p:nvPr/>
          </p:nvSpPr>
          <p:spPr bwMode="auto">
            <a:xfrm>
              <a:off x="3596254" y="3104529"/>
              <a:ext cx="1951493" cy="629373"/>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dirty="0">
                  <a:solidFill>
                    <a:schemeClr val="bg1"/>
                  </a:solidFill>
                  <a:effectLst>
                    <a:outerShdw blurRad="38100" dist="38100" dir="2700000" algn="tl">
                      <a:srgbClr val="000000"/>
                    </a:outerShdw>
                  </a:effectLst>
                  <a:cs typeface="+mn-cs"/>
                </a:rPr>
                <a:t>Consejo de Grupo</a:t>
              </a:r>
              <a:endParaRPr lang="es-ES" b="1" dirty="0">
                <a:solidFill>
                  <a:schemeClr val="bg1"/>
                </a:solidFill>
                <a:effectLst>
                  <a:outerShdw blurRad="38100" dist="38100" dir="2700000" algn="tl">
                    <a:srgbClr val="000000"/>
                  </a:outerShdw>
                </a:effectLst>
                <a:cs typeface="+mn-cs"/>
              </a:endParaRPr>
            </a:p>
          </p:txBody>
        </p:sp>
        <p:sp>
          <p:nvSpPr>
            <p:cNvPr id="38" name="AutoShape 17"/>
            <p:cNvSpPr>
              <a:spLocks noChangeArrowheads="1"/>
            </p:cNvSpPr>
            <p:nvPr/>
          </p:nvSpPr>
          <p:spPr bwMode="auto">
            <a:xfrm>
              <a:off x="466725" y="4314862"/>
              <a:ext cx="1514618" cy="627860"/>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dirty="0">
                  <a:solidFill>
                    <a:schemeClr val="bg1"/>
                  </a:solidFill>
                  <a:effectLst>
                    <a:outerShdw blurRad="38100" dist="38100" dir="2700000" algn="tl">
                      <a:srgbClr val="000000"/>
                    </a:outerShdw>
                  </a:effectLst>
                  <a:cs typeface="+mn-cs"/>
                </a:rPr>
                <a:t>Manada de Lobatos</a:t>
              </a:r>
              <a:endParaRPr lang="es-ES" b="1" dirty="0">
                <a:solidFill>
                  <a:schemeClr val="bg1"/>
                </a:solidFill>
                <a:effectLst>
                  <a:outerShdw blurRad="38100" dist="38100" dir="2700000" algn="tl">
                    <a:srgbClr val="000000"/>
                  </a:outerShdw>
                </a:effectLst>
                <a:cs typeface="+mn-cs"/>
              </a:endParaRPr>
            </a:p>
          </p:txBody>
        </p:sp>
        <p:sp>
          <p:nvSpPr>
            <p:cNvPr id="39" name="AutoShape 18"/>
            <p:cNvSpPr>
              <a:spLocks noChangeArrowheads="1"/>
            </p:cNvSpPr>
            <p:nvPr/>
          </p:nvSpPr>
          <p:spPr bwMode="auto">
            <a:xfrm>
              <a:off x="2139433" y="4314862"/>
              <a:ext cx="1514618" cy="627860"/>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a:solidFill>
                    <a:schemeClr val="bg1"/>
                  </a:solidFill>
                  <a:effectLst>
                    <a:outerShdw blurRad="38100" dist="38100" dir="2700000" algn="tl">
                      <a:srgbClr val="000000"/>
                    </a:outerShdw>
                  </a:effectLst>
                  <a:cs typeface="+mn-cs"/>
                </a:rPr>
                <a:t>Tropa de Escultas</a:t>
              </a:r>
              <a:endParaRPr lang="es-ES" b="1">
                <a:solidFill>
                  <a:schemeClr val="bg1"/>
                </a:solidFill>
                <a:effectLst>
                  <a:outerShdw blurRad="38100" dist="38100" dir="2700000" algn="tl">
                    <a:srgbClr val="000000"/>
                  </a:outerShdw>
                </a:effectLst>
                <a:cs typeface="+mn-cs"/>
              </a:endParaRPr>
            </a:p>
          </p:txBody>
        </p:sp>
        <p:sp>
          <p:nvSpPr>
            <p:cNvPr id="40" name="AutoShape 19"/>
            <p:cNvSpPr>
              <a:spLocks noChangeArrowheads="1"/>
            </p:cNvSpPr>
            <p:nvPr/>
          </p:nvSpPr>
          <p:spPr bwMode="auto">
            <a:xfrm>
              <a:off x="3815541" y="4314862"/>
              <a:ext cx="1512917" cy="627860"/>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a:solidFill>
                    <a:schemeClr val="bg1"/>
                  </a:solidFill>
                  <a:effectLst>
                    <a:outerShdw blurRad="38100" dist="38100" dir="2700000" algn="tl">
                      <a:srgbClr val="000000"/>
                    </a:outerShdw>
                  </a:effectLst>
                  <a:cs typeface="+mn-cs"/>
                </a:rPr>
                <a:t>Tropa de Scouts</a:t>
              </a:r>
              <a:endParaRPr lang="es-ES" b="1">
                <a:solidFill>
                  <a:schemeClr val="bg1"/>
                </a:solidFill>
                <a:effectLst>
                  <a:outerShdw blurRad="38100" dist="38100" dir="2700000" algn="tl">
                    <a:srgbClr val="000000"/>
                  </a:outerShdw>
                </a:effectLst>
                <a:cs typeface="+mn-cs"/>
              </a:endParaRPr>
            </a:p>
          </p:txBody>
        </p:sp>
        <p:sp>
          <p:nvSpPr>
            <p:cNvPr id="41" name="AutoShape 20"/>
            <p:cNvSpPr>
              <a:spLocks noChangeArrowheads="1"/>
            </p:cNvSpPr>
            <p:nvPr/>
          </p:nvSpPr>
          <p:spPr bwMode="auto">
            <a:xfrm>
              <a:off x="7162659" y="4314862"/>
              <a:ext cx="1514616" cy="627860"/>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a:solidFill>
                    <a:schemeClr val="bg1"/>
                  </a:solidFill>
                  <a:effectLst>
                    <a:outerShdw blurRad="38100" dist="38100" dir="2700000" algn="tl">
                      <a:srgbClr val="000000"/>
                    </a:outerShdw>
                  </a:effectLst>
                  <a:cs typeface="+mn-cs"/>
                </a:rPr>
                <a:t>Clan de Rovers</a:t>
              </a:r>
              <a:endParaRPr lang="es-ES" b="1">
                <a:solidFill>
                  <a:schemeClr val="bg1"/>
                </a:solidFill>
                <a:effectLst>
                  <a:outerShdw blurRad="38100" dist="38100" dir="2700000" algn="tl">
                    <a:srgbClr val="000000"/>
                  </a:outerShdw>
                </a:effectLst>
                <a:cs typeface="+mn-cs"/>
              </a:endParaRPr>
            </a:p>
          </p:txBody>
        </p:sp>
        <p:sp>
          <p:nvSpPr>
            <p:cNvPr id="42" name="AutoShape 21"/>
            <p:cNvSpPr>
              <a:spLocks noChangeArrowheads="1"/>
            </p:cNvSpPr>
            <p:nvPr/>
          </p:nvSpPr>
          <p:spPr bwMode="auto">
            <a:xfrm>
              <a:off x="5488250" y="4314862"/>
              <a:ext cx="1514618" cy="627860"/>
            </a:xfrm>
            <a:prstGeom prst="roundRect">
              <a:avLst>
                <a:gd name="adj" fmla="val 16667"/>
              </a:avLst>
            </a:prstGeom>
            <a:gradFill rotWithShape="1">
              <a:gsLst>
                <a:gs pos="0">
                  <a:srgbClr val="4D4D4D"/>
                </a:gs>
                <a:gs pos="100000">
                  <a:srgbClr val="4D4D4D">
                    <a:gamma/>
                    <a:shade val="31765"/>
                    <a:invGamma/>
                  </a:srgbClr>
                </a:gs>
              </a:gsLst>
              <a:lin ang="5400000" scaled="1"/>
            </a:gradFill>
            <a:ln w="12700">
              <a:solidFill>
                <a:schemeClr val="tx1"/>
              </a:solidFill>
              <a:round/>
              <a:headEnd/>
              <a:tailEnd/>
            </a:ln>
          </p:spPr>
          <p:txBody>
            <a:bodyPr lIns="54000" tIns="10800" rIns="54000" bIns="10800" anchor="ctr"/>
            <a:lstStyle/>
            <a:p>
              <a:pPr algn="ctr" eaLnBrk="0" hangingPunct="0">
                <a:defRPr/>
              </a:pPr>
              <a:r>
                <a:rPr lang="es-VE" b="1">
                  <a:solidFill>
                    <a:schemeClr val="bg1"/>
                  </a:solidFill>
                  <a:effectLst>
                    <a:outerShdw blurRad="38100" dist="38100" dir="2700000" algn="tl">
                      <a:srgbClr val="000000"/>
                    </a:outerShdw>
                  </a:effectLst>
                  <a:cs typeface="+mn-cs"/>
                </a:rPr>
                <a:t>Tribu de Rangers</a:t>
              </a:r>
              <a:endParaRPr lang="es-ES" b="1">
                <a:solidFill>
                  <a:schemeClr val="bg1"/>
                </a:solidFill>
                <a:effectLst>
                  <a:outerShdw blurRad="38100" dist="38100" dir="2700000" algn="tl">
                    <a:srgbClr val="000000"/>
                  </a:outerShdw>
                </a:effectLst>
                <a:cs typeface="+mn-cs"/>
              </a:endParaRPr>
            </a:p>
          </p:txBody>
        </p:sp>
        <p:cxnSp>
          <p:nvCxnSpPr>
            <p:cNvPr id="10261" name="AutoShape 22"/>
            <p:cNvCxnSpPr>
              <a:cxnSpLocks noChangeShapeType="1"/>
              <a:stCxn id="38" idx="0"/>
              <a:endCxn id="37" idx="2"/>
            </p:cNvCxnSpPr>
            <p:nvPr/>
          </p:nvCxnSpPr>
          <p:spPr bwMode="auto">
            <a:xfrm rot="-5400000">
              <a:off x="2607469" y="2350294"/>
              <a:ext cx="581025" cy="3348037"/>
            </a:xfrm>
            <a:prstGeom prst="bentConnector3">
              <a:avLst>
                <a:gd name="adj1" fmla="val 50000"/>
              </a:avLst>
            </a:prstGeom>
            <a:noFill/>
            <a:ln w="19050">
              <a:solidFill>
                <a:srgbClr val="4D4D4D"/>
              </a:solidFill>
              <a:miter lim="800000"/>
              <a:headEnd/>
              <a:tailEnd/>
            </a:ln>
          </p:spPr>
        </p:cxnSp>
        <p:cxnSp>
          <p:nvCxnSpPr>
            <p:cNvPr id="10262" name="AutoShape 23"/>
            <p:cNvCxnSpPr>
              <a:cxnSpLocks noChangeShapeType="1"/>
              <a:stCxn id="39" idx="0"/>
              <a:endCxn id="37" idx="2"/>
            </p:cNvCxnSpPr>
            <p:nvPr/>
          </p:nvCxnSpPr>
          <p:spPr bwMode="auto">
            <a:xfrm rot="-5400000">
              <a:off x="3444081" y="3186907"/>
              <a:ext cx="581025" cy="1674812"/>
            </a:xfrm>
            <a:prstGeom prst="bentConnector3">
              <a:avLst>
                <a:gd name="adj1" fmla="val 50000"/>
              </a:avLst>
            </a:prstGeom>
            <a:noFill/>
            <a:ln w="19050">
              <a:solidFill>
                <a:srgbClr val="4D4D4D"/>
              </a:solidFill>
              <a:miter lim="800000"/>
              <a:headEnd/>
              <a:tailEnd/>
            </a:ln>
          </p:spPr>
        </p:cxnSp>
        <p:cxnSp>
          <p:nvCxnSpPr>
            <p:cNvPr id="10263" name="AutoShape 25"/>
            <p:cNvCxnSpPr>
              <a:cxnSpLocks noChangeShapeType="1"/>
              <a:stCxn id="42" idx="0"/>
              <a:endCxn id="37" idx="2"/>
            </p:cNvCxnSpPr>
            <p:nvPr/>
          </p:nvCxnSpPr>
          <p:spPr bwMode="auto">
            <a:xfrm rot="5400000" flipH="1">
              <a:off x="5118100" y="3187700"/>
              <a:ext cx="581025" cy="1673225"/>
            </a:xfrm>
            <a:prstGeom prst="bentConnector3">
              <a:avLst>
                <a:gd name="adj1" fmla="val 50000"/>
              </a:avLst>
            </a:prstGeom>
            <a:noFill/>
            <a:ln w="19050">
              <a:solidFill>
                <a:srgbClr val="4D4D4D"/>
              </a:solidFill>
              <a:miter lim="800000"/>
              <a:headEnd/>
              <a:tailEnd/>
            </a:ln>
          </p:spPr>
        </p:cxnSp>
        <p:cxnSp>
          <p:nvCxnSpPr>
            <p:cNvPr id="10264" name="AutoShape 26"/>
            <p:cNvCxnSpPr>
              <a:cxnSpLocks noChangeShapeType="1"/>
              <a:stCxn id="41" idx="0"/>
              <a:endCxn id="37" idx="2"/>
            </p:cNvCxnSpPr>
            <p:nvPr/>
          </p:nvCxnSpPr>
          <p:spPr bwMode="auto">
            <a:xfrm rot="5400000" flipH="1">
              <a:off x="5955506" y="2350294"/>
              <a:ext cx="581025" cy="3348038"/>
            </a:xfrm>
            <a:prstGeom prst="bentConnector3">
              <a:avLst>
                <a:gd name="adj1" fmla="val 50000"/>
              </a:avLst>
            </a:prstGeom>
            <a:noFill/>
            <a:ln w="19050">
              <a:solidFill>
                <a:srgbClr val="4D4D4D"/>
              </a:solidFill>
              <a:miter lim="800000"/>
              <a:headEnd/>
              <a:tailEnd/>
            </a:ln>
          </p:spPr>
        </p:cxnSp>
        <p:cxnSp>
          <p:nvCxnSpPr>
            <p:cNvPr id="10265" name="AutoShape 27"/>
            <p:cNvCxnSpPr>
              <a:cxnSpLocks noChangeShapeType="1"/>
              <a:stCxn id="37" idx="0"/>
              <a:endCxn id="36" idx="2"/>
            </p:cNvCxnSpPr>
            <p:nvPr/>
          </p:nvCxnSpPr>
          <p:spPr bwMode="auto">
            <a:xfrm rot="-5400000">
              <a:off x="4219575" y="2752725"/>
              <a:ext cx="704850" cy="0"/>
            </a:xfrm>
            <a:prstGeom prst="straightConnector1">
              <a:avLst/>
            </a:prstGeom>
            <a:noFill/>
            <a:ln w="19050">
              <a:solidFill>
                <a:srgbClr val="4D4D4D"/>
              </a:solidFill>
              <a:round/>
              <a:headEnd/>
              <a:tailEnd/>
            </a:ln>
          </p:spPr>
        </p:cxnSp>
        <p:cxnSp>
          <p:nvCxnSpPr>
            <p:cNvPr id="10266" name="AutoShape 28"/>
            <p:cNvCxnSpPr>
              <a:cxnSpLocks noChangeShapeType="1"/>
              <a:stCxn id="36" idx="2"/>
              <a:endCxn id="35" idx="1"/>
            </p:cNvCxnSpPr>
            <p:nvPr/>
          </p:nvCxnSpPr>
          <p:spPr bwMode="auto">
            <a:xfrm rot="16200000" flipH="1">
              <a:off x="5003007" y="1969293"/>
              <a:ext cx="342900" cy="1204913"/>
            </a:xfrm>
            <a:prstGeom prst="bentConnector2">
              <a:avLst/>
            </a:prstGeom>
            <a:noFill/>
            <a:ln w="19050">
              <a:solidFill>
                <a:srgbClr val="4D4D4D"/>
              </a:solidFill>
              <a:miter lim="800000"/>
              <a:headEnd/>
              <a:tailEnd/>
            </a:ln>
          </p:spPr>
        </p:cxnSp>
        <p:cxnSp>
          <p:nvCxnSpPr>
            <p:cNvPr id="10267" name="AutoShape 25"/>
            <p:cNvCxnSpPr>
              <a:cxnSpLocks noChangeShapeType="1"/>
              <a:stCxn id="40" idx="0"/>
              <a:endCxn id="37" idx="2"/>
            </p:cNvCxnSpPr>
            <p:nvPr/>
          </p:nvCxnSpPr>
          <p:spPr bwMode="auto">
            <a:xfrm rot="-5400000">
              <a:off x="4281487" y="4024313"/>
              <a:ext cx="581025" cy="0"/>
            </a:xfrm>
            <a:prstGeom prst="straightConnector1">
              <a:avLst/>
            </a:prstGeom>
            <a:noFill/>
            <a:ln w="19050">
              <a:solidFill>
                <a:srgbClr val="4D4D4D"/>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18484</TotalTime>
  <Words>1425</Words>
  <Application>Microsoft Office PowerPoint</Application>
  <PresentationFormat>Presentación en pantalla (4:3)</PresentationFormat>
  <Paragraphs>188</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Diseño predeterminado</vt:lpstr>
      <vt:lpstr>Que Somos, que hacemos</vt:lpstr>
      <vt:lpstr>Índice de esta presentación</vt:lpstr>
      <vt:lpstr>¿Que es la Asociación Civil  Scouts Independientes de Venezuela.? </vt:lpstr>
      <vt:lpstr>Marco legal  de la institución.  </vt:lpstr>
      <vt:lpstr>  Organización Mundial  a la cual pertenecemos.   </vt:lpstr>
      <vt:lpstr>  Organización Mundial  a la cual pertenecemos.   </vt:lpstr>
      <vt:lpstr>  Organización Mundial  a la cual pertenecemos.   </vt:lpstr>
      <vt:lpstr>   Organigrama  Operativo Institucional.    </vt:lpstr>
      <vt:lpstr>   Organigrama  de los Grupos Scouts.    </vt:lpstr>
      <vt:lpstr>    Direcciones Nacionales.     </vt:lpstr>
      <vt:lpstr>    Direccion Nacional de Programa de Jovenes.     </vt:lpstr>
      <vt:lpstr>    Direccion Nacional de Adiestramiento Adulto.     </vt:lpstr>
      <vt:lpstr>    Direccion Nacional de Adiestramiento Adulto.     </vt:lpstr>
      <vt:lpstr>    Direccion Nacional de Operaciones.     </vt:lpstr>
      <vt:lpstr>    Dirección Nacional de Campo Escuela.     </vt:lpstr>
      <vt:lpstr>    Direccion Nacional de Campo Escuela.     </vt:lpstr>
      <vt:lpstr>    Direccion Nacional de Administración y Finanzas.     </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personal</cp:lastModifiedBy>
  <cp:revision>828</cp:revision>
  <dcterms:created xsi:type="dcterms:W3CDTF">2010-05-23T14:28:12Z</dcterms:created>
  <dcterms:modified xsi:type="dcterms:W3CDTF">2019-11-16T15:01:47Z</dcterms:modified>
</cp:coreProperties>
</file>